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6"/>
  </p:notesMasterIdLst>
  <p:sldIdLst>
    <p:sldId id="369" r:id="rId2"/>
    <p:sldId id="370" r:id="rId3"/>
    <p:sldId id="479" r:id="rId4"/>
    <p:sldId id="490" r:id="rId5"/>
    <p:sldId id="480" r:id="rId6"/>
    <p:sldId id="481" r:id="rId7"/>
    <p:sldId id="491" r:id="rId8"/>
    <p:sldId id="484" r:id="rId9"/>
    <p:sldId id="485" r:id="rId10"/>
    <p:sldId id="486" r:id="rId11"/>
    <p:sldId id="487" r:id="rId12"/>
    <p:sldId id="488" r:id="rId13"/>
    <p:sldId id="492" r:id="rId14"/>
    <p:sldId id="489" r:id="rId15"/>
    <p:sldId id="425" r:id="rId16"/>
    <p:sldId id="426" r:id="rId17"/>
    <p:sldId id="482" r:id="rId18"/>
    <p:sldId id="420" r:id="rId19"/>
    <p:sldId id="421" r:id="rId20"/>
    <p:sldId id="427" r:id="rId21"/>
    <p:sldId id="455" r:id="rId22"/>
    <p:sldId id="456" r:id="rId23"/>
    <p:sldId id="457" r:id="rId24"/>
    <p:sldId id="458" r:id="rId25"/>
    <p:sldId id="459" r:id="rId26"/>
    <p:sldId id="468" r:id="rId27"/>
    <p:sldId id="461" r:id="rId28"/>
    <p:sldId id="462" r:id="rId29"/>
    <p:sldId id="463" r:id="rId30"/>
    <p:sldId id="464" r:id="rId31"/>
    <p:sldId id="465" r:id="rId32"/>
    <p:sldId id="466" r:id="rId33"/>
    <p:sldId id="450" r:id="rId34"/>
    <p:sldId id="451" r:id="rId35"/>
    <p:sldId id="446" r:id="rId36"/>
    <p:sldId id="453" r:id="rId37"/>
    <p:sldId id="445" r:id="rId38"/>
    <p:sldId id="356" r:id="rId39"/>
    <p:sldId id="357" r:id="rId40"/>
    <p:sldId id="358" r:id="rId41"/>
    <p:sldId id="359" r:id="rId42"/>
    <p:sldId id="473" r:id="rId43"/>
    <p:sldId id="474" r:id="rId44"/>
    <p:sldId id="475" r:id="rId45"/>
    <p:sldId id="476" r:id="rId46"/>
    <p:sldId id="477" r:id="rId47"/>
    <p:sldId id="469" r:id="rId48"/>
    <p:sldId id="444" r:id="rId49"/>
    <p:sldId id="433" r:id="rId50"/>
    <p:sldId id="434" r:id="rId51"/>
    <p:sldId id="435" r:id="rId52"/>
    <p:sldId id="443" r:id="rId53"/>
    <p:sldId id="448" r:id="rId54"/>
    <p:sldId id="478" r:id="rId55"/>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663300"/>
    <a:srgbClr val="800000"/>
    <a:srgbClr val="000066"/>
    <a:srgbClr val="990000"/>
    <a:srgbClr val="996600"/>
    <a:srgbClr val="8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48" autoAdjust="0"/>
    <p:restoredTop sz="95320" autoAdjust="0"/>
  </p:normalViewPr>
  <p:slideViewPr>
    <p:cSldViewPr>
      <p:cViewPr varScale="1">
        <p:scale>
          <a:sx n="69" d="100"/>
          <a:sy n="69" d="100"/>
        </p:scale>
        <p:origin x="1446" y="48"/>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8.png"/><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617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17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17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617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B23BB4-9F48-4B96-A205-C23584DBA28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179E854-E47C-4BE6-9A20-E6F56286E676}" type="slidenum">
              <a:rPr lang="en-US" altLang="zh-CN" smtClean="0">
                <a:solidFill>
                  <a:srgbClr val="1C1C1C"/>
                </a:solidFill>
              </a:rPr>
              <a:pPr>
                <a:spcBef>
                  <a:spcPct val="0"/>
                </a:spcBef>
              </a:pPr>
              <a:t>1</a:t>
            </a:fld>
            <a:endParaRPr lang="en-US" altLang="zh-CN" smtClean="0">
              <a:solidFill>
                <a:srgbClr val="1C1C1C"/>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BCED649-D770-46F1-AEC7-40846AA13FE8}" type="slidenum">
              <a:rPr lang="en-US" altLang="zh-CN" smtClean="0">
                <a:solidFill>
                  <a:srgbClr val="1C1C1C"/>
                </a:solidFill>
              </a:rPr>
              <a:pPr>
                <a:spcBef>
                  <a:spcPct val="0"/>
                </a:spcBef>
              </a:pPr>
              <a:t>2</a:t>
            </a:fld>
            <a:endParaRPr lang="en-US" altLang="zh-CN" smtClean="0">
              <a:solidFill>
                <a:srgbClr val="1C1C1C"/>
              </a:solidFill>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p:spPr>
        <p:txBody>
          <a:bodyPr/>
          <a:lstStyle/>
          <a:p>
            <a:endParaRPr lang="zh-CN" altLang="en-US" smtClean="0"/>
          </a:p>
        </p:txBody>
      </p:sp>
      <p:sp>
        <p:nvSpPr>
          <p:cNvPr id="28676"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0F4C85FE-9B0B-45A8-A318-FF487C207FA7}" type="slidenum">
              <a:rPr lang="en-US" altLang="zh-CN" sz="1200" smtClean="0"/>
              <a:pPr/>
              <a:t>5</a:t>
            </a:fld>
            <a:endParaRPr lang="en-US" altLang="zh-CN"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p:spPr>
        <p:txBody>
          <a:bodyPr/>
          <a:lstStyle/>
          <a:p>
            <a:r>
              <a:rPr lang="zh-CN" altLang="en-US" smtClean="0"/>
              <a:t>你，的，我？</a:t>
            </a:r>
          </a:p>
        </p:txBody>
      </p:sp>
      <p:sp>
        <p:nvSpPr>
          <p:cNvPr id="39940"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712BEE23-DEC2-41C8-A177-88DDDEB41F35}" type="slidenum">
              <a:rPr lang="en-US" altLang="zh-CN" sz="1200" smtClean="0"/>
              <a:pPr/>
              <a:t>15</a:t>
            </a:fld>
            <a:endParaRPr lang="en-US" altLang="zh-CN"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p:spPr>
        <p:txBody>
          <a:bodyPr/>
          <a:lstStyle/>
          <a:p>
            <a:r>
              <a:rPr lang="zh-CN" altLang="en-US" smtClean="0"/>
              <a:t>晶体内部结构最重要的特点之一，便是构成晶体的基本单元，在空间的周期性排列，这里所谓的基本单元，通常称为基元。</a:t>
            </a:r>
            <a:endParaRPr lang="en-US" altLang="zh-CN" smtClean="0"/>
          </a:p>
          <a:p>
            <a:r>
              <a:rPr lang="zh-CN" altLang="en-US" smtClean="0"/>
              <a:t>基元可以是单个的原子、离子或分子，例如氩原子、银离子、水分子；也可以是他们的集团，例如一对儿钠离子与氯离子，或一对儿硅原子。</a:t>
            </a:r>
            <a:endParaRPr lang="en-US" altLang="zh-CN" smtClean="0"/>
          </a:p>
          <a:p>
            <a:r>
              <a:rPr lang="zh-CN" altLang="en-US" smtClean="0"/>
              <a:t>这里的基元通常指固体中的微观粒子，不论基元的具体构成如何，一般而言，其几何尺寸都在</a:t>
            </a:r>
            <a:r>
              <a:rPr lang="en-US" altLang="zh-CN" smtClean="0"/>
              <a:t>0.1</a:t>
            </a:r>
            <a:r>
              <a:rPr lang="zh-CN" altLang="en-US" smtClean="0"/>
              <a:t>纳米量级，通常均可抽象成一个点，整个晶体的结构，便可抽象成这些点，在空间的周期性排列，我们称之为点阵，晶格或格子，点则称为格点。</a:t>
            </a:r>
            <a:endParaRPr lang="en-US" altLang="zh-CN" smtClean="0"/>
          </a:p>
          <a:p>
            <a:r>
              <a:rPr lang="zh-CN" altLang="en-US" smtClean="0"/>
              <a:t>这样，一种具体的晶体结构，便可看成是每个格点上以同样的方式放置一个基元，可以形式上表示为，实际晶体</a:t>
            </a:r>
            <a:r>
              <a:rPr lang="en-US" altLang="zh-CN" smtClean="0"/>
              <a:t>=</a:t>
            </a:r>
            <a:r>
              <a:rPr lang="zh-CN" altLang="en-US" smtClean="0"/>
              <a:t>格子</a:t>
            </a:r>
            <a:r>
              <a:rPr lang="en-US" altLang="zh-CN" smtClean="0"/>
              <a:t>+</a:t>
            </a:r>
            <a:r>
              <a:rPr lang="zh-CN" altLang="en-US" smtClean="0"/>
              <a:t>基元。</a:t>
            </a:r>
            <a:endParaRPr lang="en-US" altLang="zh-CN" smtClean="0"/>
          </a:p>
          <a:p>
            <a:r>
              <a:rPr lang="zh-CN" altLang="en-US" smtClean="0"/>
              <a:t>当然，如基元不是单个的原子或离子，便不具有球对称性，每个格点上安置的基元，相对于格子的方位以及基元重心的位置都应一律相同，否则便不符合周期性的要求。</a:t>
            </a:r>
          </a:p>
        </p:txBody>
      </p:sp>
      <p:sp>
        <p:nvSpPr>
          <p:cNvPr id="41988"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08C0C858-59A5-4E47-A601-FE5A4C2ED81B}" type="slidenum">
              <a:rPr lang="en-US" altLang="zh-CN" sz="1200" smtClean="0"/>
              <a:pPr/>
              <a:t>16</a:t>
            </a:fld>
            <a:endParaRPr lang="en-US" altLang="zh-CN"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DDA53A7-389B-4541-B36F-B6D6D1227113}" type="slidenum">
              <a:rPr lang="en-US" altLang="zh-CN" smtClean="0">
                <a:solidFill>
                  <a:srgbClr val="1C1C1C"/>
                </a:solidFill>
              </a:rPr>
              <a:pPr>
                <a:spcBef>
                  <a:spcPct val="0"/>
                </a:spcBef>
              </a:pPr>
              <a:t>17</a:t>
            </a:fld>
            <a:endParaRPr lang="en-US" altLang="zh-CN" smtClean="0">
              <a:solidFill>
                <a:srgbClr val="1C1C1C"/>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r>
              <a:rPr lang="en-US" altLang="zh-CN" smtClean="0"/>
              <a:t>20110303</a:t>
            </a:r>
            <a:r>
              <a:rPr lang="zh-CN" altLang="en-US" smtClean="0"/>
              <a:t>从此屏开始</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金属钋（</a:t>
            </a:r>
            <a:r>
              <a:rPr lang="en-US" altLang="zh-CN"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Po</a:t>
            </a:r>
            <a:r>
              <a:rPr lang="zh-CN" altLang="en-US"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原子堆积在一起的时候，原子的中心在一个平面内形成正方形周期结构，原子球间相切，相邻原子层间排列同样堆叠成正方形周期结构（从侧面看），所有原子在空间排列堆积形成以立方体结构为周期的空间构型，所以通常称为简立方结构，英文为</a:t>
            </a:r>
            <a:r>
              <a:rPr lang="en-US" altLang="zh-CN"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simple cubic</a:t>
            </a:r>
            <a:r>
              <a:rPr lang="zh-CN" altLang="en-US"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，简写为</a:t>
            </a:r>
            <a:r>
              <a:rPr lang="en-US" altLang="zh-CN"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SC</a:t>
            </a:r>
            <a:r>
              <a:rPr lang="zh-CN" altLang="en-US" sz="14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。自然界只有金属镨采用这种原子排列形式。</a:t>
            </a:r>
            <a:endParaRPr lang="zh-CN" altLang="en-US" sz="1400" dirty="0">
              <a:latin typeface="Arial Black" panose="020B0A04020102020204" pitchFamily="34" charset="0"/>
              <a:ea typeface="微软雅黑" panose="020B0503020204020204" pitchFamily="34" charset="-122"/>
            </a:endParaRPr>
          </a:p>
        </p:txBody>
      </p:sp>
      <p:sp>
        <p:nvSpPr>
          <p:cNvPr id="46084"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35F82448-F3DB-48BE-9395-BC11290110E3}" type="slidenum">
              <a:rPr lang="en-US" altLang="zh-CN" sz="1200" smtClean="0"/>
              <a:pPr/>
              <a:t>18</a:t>
            </a:fld>
            <a:endParaRPr lang="en-US" altLang="zh-CN"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p:spPr>
        <p:txBody>
          <a:bodyPr/>
          <a:lstStyle/>
          <a:p>
            <a:r>
              <a:rPr lang="zh-CN" altLang="en-US" smtClean="0"/>
              <a:t>当另一层原子堆积到正方球形阵列时，如果新的球形原子所堆积的位置不在下一层的顶点位置，而是位于正方形的中心位置，也就是第一层原子的凹陷的位置，</a:t>
            </a:r>
          </a:p>
        </p:txBody>
      </p:sp>
      <p:sp>
        <p:nvSpPr>
          <p:cNvPr id="48132"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A9AC289B-AA22-40B9-8D35-1D7171D40F81}" type="slidenum">
              <a:rPr lang="en-US" altLang="zh-CN" sz="1200" smtClean="0"/>
              <a:pPr/>
              <a:t>19</a:t>
            </a:fld>
            <a:endParaRPr lang="en-US" altLang="zh-CN"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F8CC0DF1-C1F6-4A6D-BA7C-775E0B5F2303}" type="slidenum">
              <a:rPr lang="en-US" altLang="zh-CN">
                <a:solidFill>
                  <a:srgbClr val="1C1C1C"/>
                </a:solidFill>
              </a:rPr>
              <a:pPr algn="r" eaLnBrk="1" hangingPunct="1">
                <a:spcBef>
                  <a:spcPct val="0"/>
                </a:spcBef>
              </a:pPr>
              <a:t>20</a:t>
            </a:fld>
            <a:endParaRPr lang="en-US" altLang="zh-CN">
              <a:solidFill>
                <a:srgbClr val="1C1C1C"/>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lIns="91431" tIns="45716" rIns="91431" bIns="45716"/>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27794952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564C94DC-4BB5-48FC-BC1C-BE9F12024D28}" type="slidenum">
              <a:rPr lang="en-US" altLang="zh-CN"/>
              <a:pPr>
                <a:defRPr/>
              </a:pPr>
              <a:t>‹#›</a:t>
            </a:fld>
            <a:endParaRPr lang="en-US" altLang="zh-CN"/>
          </a:p>
        </p:txBody>
      </p:sp>
    </p:spTree>
    <p:extLst>
      <p:ext uri="{BB962C8B-B14F-4D97-AF65-F5344CB8AC3E}">
        <p14:creationId xmlns:p14="http://schemas.microsoft.com/office/powerpoint/2010/main" val="360455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394844BA-F749-4F4B-BD5E-91518A684CDD}" type="slidenum">
              <a:rPr lang="en-US" altLang="zh-CN"/>
              <a:pPr>
                <a:defRPr/>
              </a:pPr>
              <a:t>‹#›</a:t>
            </a:fld>
            <a:endParaRPr lang="en-US" altLang="zh-CN"/>
          </a:p>
        </p:txBody>
      </p:sp>
    </p:spTree>
    <p:extLst>
      <p:ext uri="{BB962C8B-B14F-4D97-AF65-F5344CB8AC3E}">
        <p14:creationId xmlns:p14="http://schemas.microsoft.com/office/powerpoint/2010/main" val="2158028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70BD427A-E54E-4DC9-B017-7A5035A52093}" type="slidenum">
              <a:rPr lang="en-US" altLang="zh-CN"/>
              <a:pPr>
                <a:defRPr/>
              </a:pPr>
              <a:t>‹#›</a:t>
            </a:fld>
            <a:endParaRPr lang="en-US" altLang="zh-CN"/>
          </a:p>
        </p:txBody>
      </p:sp>
    </p:spTree>
    <p:extLst>
      <p:ext uri="{BB962C8B-B14F-4D97-AF65-F5344CB8AC3E}">
        <p14:creationId xmlns:p14="http://schemas.microsoft.com/office/powerpoint/2010/main" val="985393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8EA27FB7-FAE8-4BAC-89AE-7DEC2BE9BA9B}" type="slidenum">
              <a:rPr lang="en-US" altLang="zh-CN"/>
              <a:pPr>
                <a:defRPr/>
              </a:pPr>
              <a:t>‹#›</a:t>
            </a:fld>
            <a:endParaRPr lang="en-US" altLang="zh-CN"/>
          </a:p>
        </p:txBody>
      </p:sp>
    </p:spTree>
    <p:extLst>
      <p:ext uri="{BB962C8B-B14F-4D97-AF65-F5344CB8AC3E}">
        <p14:creationId xmlns:p14="http://schemas.microsoft.com/office/powerpoint/2010/main" val="174580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718E2948-90FA-4D6C-86FE-7EA2BB2FF2B6}" type="slidenum">
              <a:rPr lang="en-US" altLang="zh-CN"/>
              <a:pPr>
                <a:defRPr/>
              </a:pPr>
              <a:t>‹#›</a:t>
            </a:fld>
            <a:endParaRPr lang="en-US" altLang="zh-CN"/>
          </a:p>
        </p:txBody>
      </p:sp>
    </p:spTree>
    <p:extLst>
      <p:ext uri="{BB962C8B-B14F-4D97-AF65-F5344CB8AC3E}">
        <p14:creationId xmlns:p14="http://schemas.microsoft.com/office/powerpoint/2010/main" val="61411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CAC4ACEC-3BA3-4EA0-B165-F7918EA3FF3C}" type="slidenum">
              <a:rPr lang="en-US" altLang="zh-CN"/>
              <a:pPr>
                <a:defRPr/>
              </a:pPr>
              <a:t>‹#›</a:t>
            </a:fld>
            <a:endParaRPr lang="en-US" altLang="zh-CN"/>
          </a:p>
        </p:txBody>
      </p:sp>
    </p:spTree>
    <p:extLst>
      <p:ext uri="{BB962C8B-B14F-4D97-AF65-F5344CB8AC3E}">
        <p14:creationId xmlns:p14="http://schemas.microsoft.com/office/powerpoint/2010/main" val="3017519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569DBD4F-0261-400E-BDF8-9C6A116243C6}" type="slidenum">
              <a:rPr lang="en-US" altLang="zh-CN"/>
              <a:pPr>
                <a:defRPr/>
              </a:pPr>
              <a:t>‹#›</a:t>
            </a:fld>
            <a:endParaRPr lang="en-US" altLang="zh-CN"/>
          </a:p>
        </p:txBody>
      </p:sp>
    </p:spTree>
    <p:extLst>
      <p:ext uri="{BB962C8B-B14F-4D97-AF65-F5344CB8AC3E}">
        <p14:creationId xmlns:p14="http://schemas.microsoft.com/office/powerpoint/2010/main" val="3306037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19D507DB-8988-4633-A788-4E0236112C4F}" type="slidenum">
              <a:rPr lang="en-US" altLang="zh-CN"/>
              <a:pPr>
                <a:defRPr/>
              </a:pPr>
              <a:t>‹#›</a:t>
            </a:fld>
            <a:endParaRPr lang="en-US" altLang="zh-CN"/>
          </a:p>
        </p:txBody>
      </p:sp>
    </p:spTree>
    <p:extLst>
      <p:ext uri="{BB962C8B-B14F-4D97-AF65-F5344CB8AC3E}">
        <p14:creationId xmlns:p14="http://schemas.microsoft.com/office/powerpoint/2010/main" val="1094124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48825961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819246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7578764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65585525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14191471 w 596"/>
                  <a:gd name="T1" fmla="*/ 308069703 h 666"/>
                  <a:gd name="T2" fmla="*/ 5080528 w 596"/>
                  <a:gd name="T3" fmla="*/ 283731373 h 666"/>
                  <a:gd name="T4" fmla="*/ 0 w 596"/>
                  <a:gd name="T5" fmla="*/ 240418615 h 666"/>
                  <a:gd name="T6" fmla="*/ 3535850 w 596"/>
                  <a:gd name="T7" fmla="*/ 184859117 h 666"/>
                  <a:gd name="T8" fmla="*/ 21934971 w 596"/>
                  <a:gd name="T9" fmla="*/ 125767040 h 666"/>
                  <a:gd name="T10" fmla="*/ 60275272 w 596"/>
                  <a:gd name="T11" fmla="*/ 69829862 h 666"/>
                  <a:gd name="T12" fmla="*/ 124602891 w 596"/>
                  <a:gd name="T13" fmla="*/ 25765038 h 666"/>
                  <a:gd name="T14" fmla="*/ 216449022 w 596"/>
                  <a:gd name="T15" fmla="*/ 1509783 h 666"/>
                  <a:gd name="T16" fmla="*/ 333251427 w 596"/>
                  <a:gd name="T17" fmla="*/ 7506180 h 666"/>
                  <a:gd name="T18" fmla="*/ 424566512 w 596"/>
                  <a:gd name="T19" fmla="*/ 56772344 h 666"/>
                  <a:gd name="T20" fmla="*/ 485749042 w 596"/>
                  <a:gd name="T21" fmla="*/ 137482288 h 666"/>
                  <a:gd name="T22" fmla="*/ 518378313 w 596"/>
                  <a:gd name="T23" fmla="*/ 236216961 h 666"/>
                  <a:gd name="T24" fmla="*/ 521812295 w 596"/>
                  <a:gd name="T25" fmla="*/ 340499282 h 666"/>
                  <a:gd name="T26" fmla="*/ 496397679 w 596"/>
                  <a:gd name="T27" fmla="*/ 437102372 h 666"/>
                  <a:gd name="T28" fmla="*/ 444538864 w 596"/>
                  <a:gd name="T29" fmla="*/ 511752711 h 666"/>
                  <a:gd name="T30" fmla="*/ 365841600 w 596"/>
                  <a:gd name="T31" fmla="*/ 551753991 h 666"/>
                  <a:gd name="T32" fmla="*/ 341107583 w 596"/>
                  <a:gd name="T33" fmla="*/ 548224500 h 666"/>
                  <a:gd name="T34" fmla="*/ 386557867 w 596"/>
                  <a:gd name="T35" fmla="*/ 513642505 h 666"/>
                  <a:gd name="T36" fmla="*/ 422603983 w 596"/>
                  <a:gd name="T37" fmla="*/ 452821228 h 666"/>
                  <a:gd name="T38" fmla="*/ 446121314 w 596"/>
                  <a:gd name="T39" fmla="*/ 377676043 h 666"/>
                  <a:gd name="T40" fmla="*/ 455898916 w 596"/>
                  <a:gd name="T41" fmla="*/ 295676794 h 666"/>
                  <a:gd name="T42" fmla="*/ 450822215 w 596"/>
                  <a:gd name="T43" fmla="*/ 214675473 h 666"/>
                  <a:gd name="T44" fmla="*/ 425414658 w 596"/>
                  <a:gd name="T45" fmla="*/ 144823561 h 666"/>
                  <a:gd name="T46" fmla="*/ 379501338 w 596"/>
                  <a:gd name="T47" fmla="*/ 93233642 h 666"/>
                  <a:gd name="T48" fmla="*/ 299221353 w 596"/>
                  <a:gd name="T49" fmla="*/ 62236103 h 666"/>
                  <a:gd name="T50" fmla="*/ 215621119 w 596"/>
                  <a:gd name="T51" fmla="*/ 50742762 h 666"/>
                  <a:gd name="T52" fmla="*/ 152513218 w 596"/>
                  <a:gd name="T53" fmla="*/ 58926071 h 666"/>
                  <a:gd name="T54" fmla="*/ 106213894 w 596"/>
                  <a:gd name="T55" fmla="*/ 84012165 h 666"/>
                  <a:gd name="T56" fmla="*/ 73588815 w 596"/>
                  <a:gd name="T57" fmla="*/ 123877246 h 666"/>
                  <a:gd name="T58" fmla="*/ 49756795 w 596"/>
                  <a:gd name="T59" fmla="*/ 171253429 h 666"/>
                  <a:gd name="T60" fmla="*/ 34857706 w 596"/>
                  <a:gd name="T61" fmla="*/ 226148757 h 666"/>
                  <a:gd name="T62" fmla="*/ 24706238 w 596"/>
                  <a:gd name="T63" fmla="*/ 282254759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2481406 h 237"/>
                  <a:gd name="T4" fmla="*/ 2573892 w 257"/>
                  <a:gd name="T5" fmla="*/ 45136696 h 237"/>
                  <a:gd name="T6" fmla="*/ 4557678 w 257"/>
                  <a:gd name="T7" fmla="*/ 67654013 h 237"/>
                  <a:gd name="T8" fmla="*/ 8420817 w 257"/>
                  <a:gd name="T9" fmla="*/ 88757988 h 237"/>
                  <a:gd name="T10" fmla="*/ 14151484 w 257"/>
                  <a:gd name="T11" fmla="*/ 107625020 h 237"/>
                  <a:gd name="T12" fmla="*/ 21054176 w 257"/>
                  <a:gd name="T13" fmla="*/ 127389291 h 237"/>
                  <a:gd name="T14" fmla="*/ 29630261 w 257"/>
                  <a:gd name="T15" fmla="*/ 145628110 h 237"/>
                  <a:gd name="T16" fmla="*/ 39862805 w 257"/>
                  <a:gd name="T17" fmla="*/ 160889731 h 237"/>
                  <a:gd name="T18" fmla="*/ 52495187 w 257"/>
                  <a:gd name="T19" fmla="*/ 175425271 h 237"/>
                  <a:gd name="T20" fmla="*/ 67277962 w 257"/>
                  <a:gd name="T21" fmla="*/ 187885625 h 237"/>
                  <a:gd name="T22" fmla="*/ 83135389 w 257"/>
                  <a:gd name="T23" fmla="*/ 197999863 h 237"/>
                  <a:gd name="T24" fmla="*/ 102641567 w 257"/>
                  <a:gd name="T25" fmla="*/ 206031838 h 237"/>
                  <a:gd name="T26" fmla="*/ 123765265 w 257"/>
                  <a:gd name="T27" fmla="*/ 211260604 h 237"/>
                  <a:gd name="T28" fmla="*/ 147425064 w 257"/>
                  <a:gd name="T29" fmla="*/ 214148639 h 237"/>
                  <a:gd name="T30" fmla="*/ 172340429 w 257"/>
                  <a:gd name="T31" fmla="*/ 213280989 h 237"/>
                  <a:gd name="T32" fmla="*/ 201334551 w 257"/>
                  <a:gd name="T33" fmla="*/ 209647630 h 237"/>
                  <a:gd name="T34" fmla="*/ 175493348 w 257"/>
                  <a:gd name="T35" fmla="*/ 205134907 h 237"/>
                  <a:gd name="T36" fmla="*/ 152632977 w 257"/>
                  <a:gd name="T37" fmla="*/ 198862834 h 237"/>
                  <a:gd name="T38" fmla="*/ 133285204 w 257"/>
                  <a:gd name="T39" fmla="*/ 191484941 h 237"/>
                  <a:gd name="T40" fmla="*/ 115983024 w 257"/>
                  <a:gd name="T41" fmla="*/ 184274648 h 237"/>
                  <a:gd name="T42" fmla="*/ 100137656 w 257"/>
                  <a:gd name="T43" fmla="*/ 174240256 h 237"/>
                  <a:gd name="T44" fmla="*/ 87797078 w 257"/>
                  <a:gd name="T45" fmla="*/ 164527363 h 237"/>
                  <a:gd name="T46" fmla="*/ 76123507 w 257"/>
                  <a:gd name="T47" fmla="*/ 152761714 h 237"/>
                  <a:gd name="T48" fmla="*/ 65832214 w 257"/>
                  <a:gd name="T49" fmla="*/ 139852434 h 237"/>
                  <a:gd name="T50" fmla="*/ 56355474 w 257"/>
                  <a:gd name="T51" fmla="*/ 127389291 h 237"/>
                  <a:gd name="T52" fmla="*/ 47937510 w 257"/>
                  <a:gd name="T53" fmla="*/ 112853703 h 237"/>
                  <a:gd name="T54" fmla="*/ 40917827 w 257"/>
                  <a:gd name="T55" fmla="*/ 96793924 h 237"/>
                  <a:gd name="T56" fmla="*/ 33787096 w 257"/>
                  <a:gd name="T57" fmla="*/ 79367331 h 237"/>
                  <a:gd name="T58" fmla="*/ 25712254 w 257"/>
                  <a:gd name="T59" fmla="*/ 62420013 h 237"/>
                  <a:gd name="T60" fmla="*/ 17941753 w 257"/>
                  <a:gd name="T61" fmla="*/ 42336845 h 237"/>
                  <a:gd name="T62" fmla="*/ 9476223 w 257"/>
                  <a:gd name="T63" fmla="*/ 21761778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66118486 w 124"/>
                  <a:gd name="T1" fmla="*/ 0 h 110"/>
                  <a:gd name="T2" fmla="*/ 106550592 w 124"/>
                  <a:gd name="T3" fmla="*/ 115950239 h 110"/>
                  <a:gd name="T4" fmla="*/ 103107332 w 124"/>
                  <a:gd name="T5" fmla="*/ 115006502 h 110"/>
                  <a:gd name="T6" fmla="*/ 91922349 w 124"/>
                  <a:gd name="T7" fmla="*/ 113160372 h 110"/>
                  <a:gd name="T8" fmla="*/ 76578377 w 124"/>
                  <a:gd name="T9" fmla="*/ 108780155 h 110"/>
                  <a:gd name="T10" fmla="*/ 58571862 w 124"/>
                  <a:gd name="T11" fmla="*/ 106482915 h 110"/>
                  <a:gd name="T12" fmla="*/ 38909683 w 124"/>
                  <a:gd name="T13" fmla="*/ 104533605 h 110"/>
                  <a:gd name="T14" fmla="*/ 21497224 w 124"/>
                  <a:gd name="T15" fmla="*/ 105635751 h 110"/>
                  <a:gd name="T16" fmla="*/ 7797251 w 124"/>
                  <a:gd name="T17" fmla="*/ 109811325 h 110"/>
                  <a:gd name="T18" fmla="*/ 0 w 124"/>
                  <a:gd name="T19" fmla="*/ 118444440 h 110"/>
                  <a:gd name="T20" fmla="*/ 3490466 w 124"/>
                  <a:gd name="T21" fmla="*/ 105635751 h 110"/>
                  <a:gd name="T22" fmla="*/ 6869607 w 124"/>
                  <a:gd name="T23" fmla="*/ 95550196 h 110"/>
                  <a:gd name="T24" fmla="*/ 13804114 w 124"/>
                  <a:gd name="T25" fmla="*/ 88379567 h 110"/>
                  <a:gd name="T26" fmla="*/ 21497224 w 124"/>
                  <a:gd name="T27" fmla="*/ 81703612 h 110"/>
                  <a:gd name="T28" fmla="*/ 30836610 w 124"/>
                  <a:gd name="T29" fmla="*/ 77432992 h 110"/>
                  <a:gd name="T30" fmla="*/ 40459797 w 124"/>
                  <a:gd name="T31" fmla="*/ 76420194 h 110"/>
                  <a:gd name="T32" fmla="*/ 50772885 w 124"/>
                  <a:gd name="T33" fmla="*/ 76420194 h 110"/>
                  <a:gd name="T34" fmla="*/ 61950134 w 124"/>
                  <a:gd name="T35" fmla="*/ 79767080 h 110"/>
                  <a:gd name="T36" fmla="*/ 62649642 w 124"/>
                  <a:gd name="T37" fmla="*/ 76420194 h 110"/>
                  <a:gd name="T38" fmla="*/ 59883522 w 124"/>
                  <a:gd name="T39" fmla="*/ 60272453 h 110"/>
                  <a:gd name="T40" fmla="*/ 57643620 w 124"/>
                  <a:gd name="T41" fmla="*/ 40890726 h 110"/>
                  <a:gd name="T42" fmla="*/ 55777696 w 124"/>
                  <a:gd name="T43" fmla="*/ 32359669 h 110"/>
                  <a:gd name="T44" fmla="*/ 54263406 w 124"/>
                  <a:gd name="T45" fmla="*/ 32359669 h 110"/>
                  <a:gd name="T46" fmla="*/ 52335507 w 124"/>
                  <a:gd name="T47" fmla="*/ 31258183 h 110"/>
                  <a:gd name="T48" fmla="*/ 50772885 w 124"/>
                  <a:gd name="T49" fmla="*/ 28107611 h 110"/>
                  <a:gd name="T50" fmla="*/ 48846153 w 124"/>
                  <a:gd name="T51" fmla="*/ 24741493 h 110"/>
                  <a:gd name="T52" fmla="*/ 48846153 w 124"/>
                  <a:gd name="T53" fmla="*/ 20400584 h 110"/>
                  <a:gd name="T54" fmla="*/ 50772885 w 124"/>
                  <a:gd name="T55" fmla="*/ 15111679 h 110"/>
                  <a:gd name="T56" fmla="*/ 56467978 w 124"/>
                  <a:gd name="T57" fmla="*/ 8651788 h 110"/>
                  <a:gd name="T58" fmla="*/ 6611848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4706322 w 109"/>
                  <a:gd name="T3" fmla="*/ 646579 h 156"/>
                  <a:gd name="T4" fmla="*/ 16965063 w 109"/>
                  <a:gd name="T5" fmla="*/ 3845825 h 156"/>
                  <a:gd name="T6" fmla="*/ 35291821 w 109"/>
                  <a:gd name="T7" fmla="*/ 9655286 h 156"/>
                  <a:gd name="T8" fmla="*/ 55096301 w 109"/>
                  <a:gd name="T9" fmla="*/ 19028268 h 156"/>
                  <a:gd name="T10" fmla="*/ 74197893 w 109"/>
                  <a:gd name="T11" fmla="*/ 35208377 h 156"/>
                  <a:gd name="T12" fmla="*/ 91725283 w 109"/>
                  <a:gd name="T13" fmla="*/ 56687608 h 156"/>
                  <a:gd name="T14" fmla="*/ 102332985 w 109"/>
                  <a:gd name="T15" fmla="*/ 86250253 h 156"/>
                  <a:gd name="T16" fmla="*/ 104015863 w 109"/>
                  <a:gd name="T17" fmla="*/ 124629074 h 156"/>
                  <a:gd name="T18" fmla="*/ 100055885 w 109"/>
                  <a:gd name="T19" fmla="*/ 124629074 h 156"/>
                  <a:gd name="T20" fmla="*/ 94600874 w 109"/>
                  <a:gd name="T21" fmla="*/ 124629074 h 156"/>
                  <a:gd name="T22" fmla="*/ 88735997 w 109"/>
                  <a:gd name="T23" fmla="*/ 124629074 h 156"/>
                  <a:gd name="T24" fmla="*/ 83245965 w 109"/>
                  <a:gd name="T25" fmla="*/ 123193023 h 156"/>
                  <a:gd name="T26" fmla="*/ 77226025 w 109"/>
                  <a:gd name="T27" fmla="*/ 122078893 h 156"/>
                  <a:gd name="T28" fmla="*/ 70425466 w 109"/>
                  <a:gd name="T29" fmla="*/ 119994164 h 156"/>
                  <a:gd name="T30" fmla="*/ 62828463 w 109"/>
                  <a:gd name="T31" fmla="*/ 115917461 h 156"/>
                  <a:gd name="T32" fmla="*/ 55096301 w 109"/>
                  <a:gd name="T33" fmla="*/ 110923757 h 156"/>
                  <a:gd name="T34" fmla="*/ 50419258 w 109"/>
                  <a:gd name="T35" fmla="*/ 100616389 h 156"/>
                  <a:gd name="T36" fmla="*/ 50419258 w 109"/>
                  <a:gd name="T37" fmla="*/ 88625784 h 156"/>
                  <a:gd name="T38" fmla="*/ 53444176 w 109"/>
                  <a:gd name="T39" fmla="*/ 76892106 h 156"/>
                  <a:gd name="T40" fmla="*/ 56443511 w 109"/>
                  <a:gd name="T41" fmla="*/ 63964957 h 156"/>
                  <a:gd name="T42" fmla="*/ 53444176 w 109"/>
                  <a:gd name="T43" fmla="*/ 49571584 h 156"/>
                  <a:gd name="T44" fmla="*/ 45864551 w 109"/>
                  <a:gd name="T45" fmla="*/ 34568209 h 156"/>
                  <a:gd name="T46" fmla="*/ 29630419 w 109"/>
                  <a:gd name="T47" fmla="*/ 18202979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7637788 w 46"/>
                  <a:gd name="T1" fmla="*/ 0 h 94"/>
                  <a:gd name="T2" fmla="*/ 17998439 w 46"/>
                  <a:gd name="T3" fmla="*/ 30026772 h 94"/>
                  <a:gd name="T4" fmla="*/ 13550080 w 46"/>
                  <a:gd name="T5" fmla="*/ 49285322 h 94"/>
                  <a:gd name="T6" fmla="*/ 9960176 w 46"/>
                  <a:gd name="T7" fmla="*/ 62704511 h 94"/>
                  <a:gd name="T8" fmla="*/ 0 w 46"/>
                  <a:gd name="T9" fmla="*/ 74612457 h 94"/>
                  <a:gd name="T10" fmla="*/ 10676194 w 46"/>
                  <a:gd name="T11" fmla="*/ 69899572 h 94"/>
                  <a:gd name="T12" fmla="*/ 20699012 w 46"/>
                  <a:gd name="T13" fmla="*/ 63504443 h 94"/>
                  <a:gd name="T14" fmla="*/ 28737139 w 46"/>
                  <a:gd name="T15" fmla="*/ 54558267 h 94"/>
                  <a:gd name="T16" fmla="*/ 35992477 w 46"/>
                  <a:gd name="T17" fmla="*/ 45228180 h 94"/>
                  <a:gd name="T18" fmla="*/ 40300853 w 46"/>
                  <a:gd name="T19" fmla="*/ 34990469 h 94"/>
                  <a:gd name="T20" fmla="*/ 41185331 w 46"/>
                  <a:gd name="T21" fmla="*/ 23876831 h 94"/>
                  <a:gd name="T22" fmla="*/ 37417412 w 46"/>
                  <a:gd name="T23" fmla="*/ 11677697 h 94"/>
                  <a:gd name="T24" fmla="*/ 27637788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639858 w 54"/>
                  <a:gd name="T3" fmla="*/ 944683 h 40"/>
                  <a:gd name="T4" fmla="*/ 4581520 w 54"/>
                  <a:gd name="T5" fmla="*/ 3069398 h 40"/>
                  <a:gd name="T6" fmla="*/ 10181156 w 54"/>
                  <a:gd name="T7" fmla="*/ 7847984 h 40"/>
                  <a:gd name="T8" fmla="*/ 16531402 w 54"/>
                  <a:gd name="T9" fmla="*/ 11665004 h 40"/>
                  <a:gd name="T10" fmla="*/ 22624791 w 54"/>
                  <a:gd name="T11" fmla="*/ 14731704 h 40"/>
                  <a:gd name="T12" fmla="*/ 29773127 w 54"/>
                  <a:gd name="T13" fmla="*/ 16549814 h 40"/>
                  <a:gd name="T14" fmla="*/ 36096009 w 54"/>
                  <a:gd name="T15" fmla="*/ 17657964 h 40"/>
                  <a:gd name="T16" fmla="*/ 42477960 w 54"/>
                  <a:gd name="T17" fmla="*/ 15538829 h 40"/>
                  <a:gd name="T18" fmla="*/ 41664969 w 54"/>
                  <a:gd name="T19" fmla="*/ 24211195 h 40"/>
                  <a:gd name="T20" fmla="*/ 39315204 w 54"/>
                  <a:gd name="T21" fmla="*/ 32052663 h 40"/>
                  <a:gd name="T22" fmla="*/ 34675369 w 54"/>
                  <a:gd name="T23" fmla="*/ 37237082 h 40"/>
                  <a:gd name="T24" fmla="*/ 28951200 w 54"/>
                  <a:gd name="T25" fmla="*/ 38934923 h 40"/>
                  <a:gd name="T26" fmla="*/ 21987862 w 54"/>
                  <a:gd name="T27" fmla="*/ 38030508 h 40"/>
                  <a:gd name="T28" fmla="*/ 14822453 w 54"/>
                  <a:gd name="T29" fmla="*/ 31094892 h 40"/>
                  <a:gd name="T30" fmla="*/ 7806562 w 54"/>
                  <a:gd name="T31" fmla="*/ 19363743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4370726 w 149"/>
                  <a:gd name="T3" fmla="*/ 519022954 h 704"/>
                  <a:gd name="T4" fmla="*/ 11809918 w 149"/>
                  <a:gd name="T5" fmla="*/ 1176838905 h 704"/>
                  <a:gd name="T6" fmla="*/ 20698118 w 149"/>
                  <a:gd name="T7" fmla="*/ 2010895270 h 704"/>
                  <a:gd name="T8" fmla="*/ 30546908 w 149"/>
                  <a:gd name="T9" fmla="*/ 2147483646 h 704"/>
                  <a:gd name="T10" fmla="*/ 42849127 w 149"/>
                  <a:gd name="T11" fmla="*/ 2147483646 h 704"/>
                  <a:gd name="T12" fmla="*/ 54327318 w 149"/>
                  <a:gd name="T13" fmla="*/ 2147483646 h 704"/>
                  <a:gd name="T14" fmla="*/ 65396341 w 149"/>
                  <a:gd name="T15" fmla="*/ 2147483646 h 704"/>
                  <a:gd name="T16" fmla="*/ 74006072 w 149"/>
                  <a:gd name="T17" fmla="*/ 2147483646 h 704"/>
                  <a:gd name="T18" fmla="*/ 83076167 w 149"/>
                  <a:gd name="T19" fmla="*/ 2147483646 h 704"/>
                  <a:gd name="T20" fmla="*/ 89093444 w 149"/>
                  <a:gd name="T21" fmla="*/ 2147483646 h 704"/>
                  <a:gd name="T22" fmla="*/ 92183848 w 149"/>
                  <a:gd name="T23" fmla="*/ 2147483646 h 704"/>
                  <a:gd name="T24" fmla="*/ 93535001 w 149"/>
                  <a:gd name="T25" fmla="*/ 2147483646 h 704"/>
                  <a:gd name="T26" fmla="*/ 89093444 w 149"/>
                  <a:gd name="T27" fmla="*/ 2147483646 h 704"/>
                  <a:gd name="T28" fmla="*/ 80829970 w 149"/>
                  <a:gd name="T29" fmla="*/ 2147483646 h 704"/>
                  <a:gd name="T30" fmla="*/ 68388666 w 149"/>
                  <a:gd name="T31" fmla="*/ 2147483646 h 704"/>
                  <a:gd name="T32" fmla="*/ 49605011 w 149"/>
                  <a:gd name="T33" fmla="*/ 2147483646 h 704"/>
                  <a:gd name="T34" fmla="*/ 28748825 w 149"/>
                  <a:gd name="T35" fmla="*/ 2147483646 h 704"/>
                  <a:gd name="T36" fmla="*/ 15697356 w 149"/>
                  <a:gd name="T37" fmla="*/ 2147483646 h 704"/>
                  <a:gd name="T38" fmla="*/ 7440282 w 149"/>
                  <a:gd name="T39" fmla="*/ 2147483646 h 704"/>
                  <a:gd name="T40" fmla="*/ 4370726 w 149"/>
                  <a:gd name="T41" fmla="*/ 2147483646 h 704"/>
                  <a:gd name="T42" fmla="*/ 4370726 w 149"/>
                  <a:gd name="T43" fmla="*/ 2147483646 h 704"/>
                  <a:gd name="T44" fmla="*/ 6073457 w 149"/>
                  <a:gd name="T45" fmla="*/ 2147483646 h 704"/>
                  <a:gd name="T46" fmla="*/ 9095905 w 149"/>
                  <a:gd name="T47" fmla="*/ 2147483646 h 704"/>
                  <a:gd name="T48" fmla="*/ 10458838 w 149"/>
                  <a:gd name="T49" fmla="*/ 2147483646 h 704"/>
                  <a:gd name="T50" fmla="*/ 30546908 w 149"/>
                  <a:gd name="T51" fmla="*/ 2147483646 h 704"/>
                  <a:gd name="T52" fmla="*/ 28748825 w 149"/>
                  <a:gd name="T53" fmla="*/ 2147483646 h 704"/>
                  <a:gd name="T54" fmla="*/ 26773458 w 149"/>
                  <a:gd name="T55" fmla="*/ 2147483646 h 704"/>
                  <a:gd name="T56" fmla="*/ 24529607 w 149"/>
                  <a:gd name="T57" fmla="*/ 2147483646 h 704"/>
                  <a:gd name="T58" fmla="*/ 26156194 w 149"/>
                  <a:gd name="T59" fmla="*/ 2147483646 h 704"/>
                  <a:gd name="T60" fmla="*/ 30546908 w 149"/>
                  <a:gd name="T61" fmla="*/ 2147483646 h 704"/>
                  <a:gd name="T62" fmla="*/ 42849127 w 149"/>
                  <a:gd name="T63" fmla="*/ 2147483646 h 704"/>
                  <a:gd name="T64" fmla="*/ 63671894 w 149"/>
                  <a:gd name="T65" fmla="*/ 2147483646 h 704"/>
                  <a:gd name="T66" fmla="*/ 95792843 w 149"/>
                  <a:gd name="T67" fmla="*/ 2147483646 h 704"/>
                  <a:gd name="T68" fmla="*/ 106251464 w 149"/>
                  <a:gd name="T69" fmla="*/ 2147483646 h 704"/>
                  <a:gd name="T70" fmla="*/ 110630609 w 149"/>
                  <a:gd name="T71" fmla="*/ 2147483646 h 704"/>
                  <a:gd name="T72" fmla="*/ 106995399 w 149"/>
                  <a:gd name="T73" fmla="*/ 2147483646 h 704"/>
                  <a:gd name="T74" fmla="*/ 97144587 w 149"/>
                  <a:gd name="T75" fmla="*/ 2147483646 h 704"/>
                  <a:gd name="T76" fmla="*/ 80829970 w 149"/>
                  <a:gd name="T77" fmla="*/ 2147483646 h 704"/>
                  <a:gd name="T78" fmla="*/ 59912291 w 149"/>
                  <a:gd name="T79" fmla="*/ 2147483646 h 704"/>
                  <a:gd name="T80" fmla="*/ 32509385 w 149"/>
                  <a:gd name="T81" fmla="*/ 1176838905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640606831 w 128"/>
                <a:gd name="T1" fmla="*/ 0 h 217"/>
                <a:gd name="T2" fmla="*/ 716668733 w 128"/>
                <a:gd name="T3" fmla="*/ 1108844195 h 217"/>
                <a:gd name="T4" fmla="*/ 784142666 w 128"/>
                <a:gd name="T5" fmla="*/ 2147483646 h 217"/>
                <a:gd name="T6" fmla="*/ 837591833 w 128"/>
                <a:gd name="T7" fmla="*/ 2147483646 h 217"/>
                <a:gd name="T8" fmla="*/ 873281960 w 128"/>
                <a:gd name="T9" fmla="*/ 2147483646 h 217"/>
                <a:gd name="T10" fmla="*/ 865543968 w 128"/>
                <a:gd name="T11" fmla="*/ 2147483646 h 217"/>
                <a:gd name="T12" fmla="*/ 791672523 w 128"/>
                <a:gd name="T13" fmla="*/ 2147483646 h 217"/>
                <a:gd name="T14" fmla="*/ 640606831 w 128"/>
                <a:gd name="T15" fmla="*/ 2147483646 h 217"/>
                <a:gd name="T16" fmla="*/ 407932388 w 128"/>
                <a:gd name="T17" fmla="*/ 2147483646 h 217"/>
                <a:gd name="T18" fmla="*/ 335476788 w 128"/>
                <a:gd name="T19" fmla="*/ 2147483646 h 217"/>
                <a:gd name="T20" fmla="*/ 259413549 w 128"/>
                <a:gd name="T21" fmla="*/ 2147483646 h 217"/>
                <a:gd name="T22" fmla="*/ 178672729 w 128"/>
                <a:gd name="T23" fmla="*/ 2147483646 h 217"/>
                <a:gd name="T24" fmla="*/ 108211415 w 128"/>
                <a:gd name="T25" fmla="*/ 2147483646 h 217"/>
                <a:gd name="T26" fmla="*/ 53467384 w 128"/>
                <a:gd name="T27" fmla="*/ 2147483646 h 217"/>
                <a:gd name="T28" fmla="*/ 13924172 w 128"/>
                <a:gd name="T29" fmla="*/ 2147483646 h 217"/>
                <a:gd name="T30" fmla="*/ 0 w 128"/>
                <a:gd name="T31" fmla="*/ 2147483646 h 217"/>
                <a:gd name="T32" fmla="*/ 8396607 w 128"/>
                <a:gd name="T33" fmla="*/ 2147483646 h 217"/>
                <a:gd name="T34" fmla="*/ 88665463 w 128"/>
                <a:gd name="T35" fmla="*/ 2147483646 h 217"/>
                <a:gd name="T36" fmla="*/ 197006696 w 128"/>
                <a:gd name="T37" fmla="*/ 2147483646 h 217"/>
                <a:gd name="T38" fmla="*/ 313727811 w 128"/>
                <a:gd name="T39" fmla="*/ 2147483646 h 217"/>
                <a:gd name="T40" fmla="*/ 429676445 w 128"/>
                <a:gd name="T41" fmla="*/ 2147483646 h 217"/>
                <a:gd name="T42" fmla="*/ 537818077 w 128"/>
                <a:gd name="T43" fmla="*/ 2147483646 h 217"/>
                <a:gd name="T44" fmla="*/ 621458970 w 128"/>
                <a:gd name="T45" fmla="*/ 2147483646 h 217"/>
                <a:gd name="T46" fmla="*/ 661800378 w 128"/>
                <a:gd name="T47" fmla="*/ 2147483646 h 217"/>
                <a:gd name="T48" fmla="*/ 640606831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441383587 w 117"/>
                <a:gd name="T5" fmla="*/ 2147483646 h 132"/>
                <a:gd name="T6" fmla="*/ 2069439980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066242608 w 29"/>
                <a:gd name="T5" fmla="*/ 2147483646 h 77"/>
                <a:gd name="T6" fmla="*/ 1162261467 w 29"/>
                <a:gd name="T7" fmla="*/ 2147483646 h 77"/>
                <a:gd name="T8" fmla="*/ 516560652 w 29"/>
                <a:gd name="T9" fmla="*/ 2147483646 h 77"/>
                <a:gd name="T10" fmla="*/ 129140163 w 29"/>
                <a:gd name="T11" fmla="*/ 2147483646 h 77"/>
                <a:gd name="T12" fmla="*/ 0 w 29"/>
                <a:gd name="T13" fmla="*/ 2147483646 h 77"/>
                <a:gd name="T14" fmla="*/ 387420489 w 29"/>
                <a:gd name="T15" fmla="*/ 2147483646 h 77"/>
                <a:gd name="T16" fmla="*/ 1420541793 w 29"/>
                <a:gd name="T17" fmla="*/ 2147483646 h 77"/>
                <a:gd name="T18" fmla="*/ 1937102445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148841949 h 237"/>
                <a:gd name="T4" fmla="*/ 46983626 w 257"/>
                <a:gd name="T5" fmla="*/ 295142876 h 237"/>
                <a:gd name="T6" fmla="*/ 93337004 w 257"/>
                <a:gd name="T7" fmla="*/ 443213637 h 237"/>
                <a:gd name="T8" fmla="*/ 171840755 w 257"/>
                <a:gd name="T9" fmla="*/ 578214223 h 237"/>
                <a:gd name="T10" fmla="*/ 283509304 w 257"/>
                <a:gd name="T11" fmla="*/ 703685572 h 237"/>
                <a:gd name="T12" fmla="*/ 425769131 w 257"/>
                <a:gd name="T13" fmla="*/ 832667783 h 237"/>
                <a:gd name="T14" fmla="*/ 597254762 w 257"/>
                <a:gd name="T15" fmla="*/ 950605632 h 237"/>
                <a:gd name="T16" fmla="*/ 798529611 w 257"/>
                <a:gd name="T17" fmla="*/ 1049771076 h 237"/>
                <a:gd name="T18" fmla="*/ 1052599330 w 257"/>
                <a:gd name="T19" fmla="*/ 1145159127 h 237"/>
                <a:gd name="T20" fmla="*/ 1346309747 w 257"/>
                <a:gd name="T21" fmla="*/ 1226906999 h 237"/>
                <a:gd name="T22" fmla="*/ 1660978730 w 257"/>
                <a:gd name="T23" fmla="*/ 1292913324 h 237"/>
                <a:gd name="T24" fmla="*/ 2048760134 w 257"/>
                <a:gd name="T25" fmla="*/ 1345061619 h 237"/>
                <a:gd name="T26" fmla="*/ 2147483646 w 257"/>
                <a:gd name="T27" fmla="*/ 1380751073 h 237"/>
                <a:gd name="T28" fmla="*/ 2147483646 w 257"/>
                <a:gd name="T29" fmla="*/ 1399620061 h 237"/>
                <a:gd name="T30" fmla="*/ 2147483646 w 257"/>
                <a:gd name="T31" fmla="*/ 1392013019 h 237"/>
                <a:gd name="T32" fmla="*/ 2147483646 w 257"/>
                <a:gd name="T33" fmla="*/ 1368719086 h 237"/>
                <a:gd name="T34" fmla="*/ 2147483646 w 257"/>
                <a:gd name="T35" fmla="*/ 1340056563 h 237"/>
                <a:gd name="T36" fmla="*/ 2147483646 w 257"/>
                <a:gd name="T37" fmla="*/ 1297893768 h 237"/>
                <a:gd name="T38" fmla="*/ 2147483646 w 257"/>
                <a:gd name="T39" fmla="*/ 1250758340 h 237"/>
                <a:gd name="T40" fmla="*/ 2147483646 w 257"/>
                <a:gd name="T41" fmla="*/ 1203568921 h 237"/>
                <a:gd name="T42" fmla="*/ 2002632159 w 257"/>
                <a:gd name="T43" fmla="*/ 1140272164 h 237"/>
                <a:gd name="T44" fmla="*/ 1754315769 w 257"/>
                <a:gd name="T45" fmla="*/ 1073256305 h 237"/>
                <a:gd name="T46" fmla="*/ 1518750381 w 257"/>
                <a:gd name="T47" fmla="*/ 997742812 h 237"/>
                <a:gd name="T48" fmla="*/ 1317776030 w 257"/>
                <a:gd name="T49" fmla="*/ 916000832 h 237"/>
                <a:gd name="T50" fmla="*/ 1128205363 w 257"/>
                <a:gd name="T51" fmla="*/ 832667783 h 237"/>
                <a:gd name="T52" fmla="*/ 956716979 w 257"/>
                <a:gd name="T53" fmla="*/ 738479854 h 237"/>
                <a:gd name="T54" fmla="*/ 816041521 w 257"/>
                <a:gd name="T55" fmla="*/ 632880514 h 237"/>
                <a:gd name="T56" fmla="*/ 673234933 w 257"/>
                <a:gd name="T57" fmla="*/ 518719769 h 237"/>
                <a:gd name="T58" fmla="*/ 515042489 w 257"/>
                <a:gd name="T59" fmla="*/ 408292410 h 237"/>
                <a:gd name="T60" fmla="*/ 361051782 w 257"/>
                <a:gd name="T61" fmla="*/ 278228126 h 237"/>
                <a:gd name="T62" fmla="*/ 189212066 w 257"/>
                <a:gd name="T63" fmla="*/ 141300763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1298853174 w 124"/>
                <a:gd name="T1" fmla="*/ 0 h 110"/>
                <a:gd name="T2" fmla="*/ 2088967762 w 124"/>
                <a:gd name="T3" fmla="*/ 756335312 h 110"/>
                <a:gd name="T4" fmla="*/ 2019428682 w 124"/>
                <a:gd name="T5" fmla="*/ 747578269 h 110"/>
                <a:gd name="T6" fmla="*/ 1803087479 w 124"/>
                <a:gd name="T7" fmla="*/ 734194775 h 110"/>
                <a:gd name="T8" fmla="*/ 1500798119 w 124"/>
                <a:gd name="T9" fmla="*/ 705888985 h 110"/>
                <a:gd name="T10" fmla="*/ 1146757058 w 124"/>
                <a:gd name="T11" fmla="*/ 692504667 h 110"/>
                <a:gd name="T12" fmla="*/ 758815626 w 124"/>
                <a:gd name="T13" fmla="*/ 678237543 h 110"/>
                <a:gd name="T14" fmla="*/ 423562896 w 124"/>
                <a:gd name="T15" fmla="*/ 687347393 h 110"/>
                <a:gd name="T16" fmla="*/ 151850179 w 124"/>
                <a:gd name="T17" fmla="*/ 714644675 h 110"/>
                <a:gd name="T18" fmla="*/ 0 w 124"/>
                <a:gd name="T19" fmla="*/ 770601094 h 110"/>
                <a:gd name="T20" fmla="*/ 68910166 w 124"/>
                <a:gd name="T21" fmla="*/ 687347393 h 110"/>
                <a:gd name="T22" fmla="*/ 133401345 w 124"/>
                <a:gd name="T23" fmla="*/ 623518810 h 110"/>
                <a:gd name="T24" fmla="*/ 270716165 w 124"/>
                <a:gd name="T25" fmla="*/ 573282295 h 110"/>
                <a:gd name="T26" fmla="*/ 423562896 w 124"/>
                <a:gd name="T27" fmla="*/ 531537764 h 110"/>
                <a:gd name="T28" fmla="*/ 606952910 w 124"/>
                <a:gd name="T29" fmla="*/ 504315408 h 110"/>
                <a:gd name="T30" fmla="*/ 792016646 w 124"/>
                <a:gd name="T31" fmla="*/ 495218666 h 110"/>
                <a:gd name="T32" fmla="*/ 993940519 w 124"/>
                <a:gd name="T33" fmla="*/ 495218666 h 110"/>
                <a:gd name="T34" fmla="*/ 1215578507 w 124"/>
                <a:gd name="T35" fmla="*/ 518154187 h 110"/>
                <a:gd name="T36" fmla="*/ 1227284557 w 124"/>
                <a:gd name="T37" fmla="*/ 495218666 h 110"/>
                <a:gd name="T38" fmla="*/ 1177350514 w 124"/>
                <a:gd name="T39" fmla="*/ 393290586 h 110"/>
                <a:gd name="T40" fmla="*/ 1127223836 w 124"/>
                <a:gd name="T41" fmla="*/ 266273922 h 110"/>
                <a:gd name="T42" fmla="*/ 1094022863 w 124"/>
                <a:gd name="T43" fmla="*/ 210320698 h 110"/>
                <a:gd name="T44" fmla="*/ 1063708406 w 124"/>
                <a:gd name="T45" fmla="*/ 210320698 h 110"/>
                <a:gd name="T46" fmla="*/ 1025488197 w 124"/>
                <a:gd name="T47" fmla="*/ 201644667 h 110"/>
                <a:gd name="T48" fmla="*/ 993940519 w 124"/>
                <a:gd name="T49" fmla="*/ 183108253 h 110"/>
                <a:gd name="T50" fmla="*/ 963648763 w 124"/>
                <a:gd name="T51" fmla="*/ 161316834 h 110"/>
                <a:gd name="T52" fmla="*/ 963648763 w 124"/>
                <a:gd name="T53" fmla="*/ 132657066 h 110"/>
                <a:gd name="T54" fmla="*/ 993940519 w 124"/>
                <a:gd name="T55" fmla="*/ 96283225 h 110"/>
                <a:gd name="T56" fmla="*/ 1112846295 w 124"/>
                <a:gd name="T57" fmla="*/ 55935612 h 110"/>
                <a:gd name="T58" fmla="*/ 1298853174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567194847 w 46"/>
                <a:gd name="T1" fmla="*/ 0 h 94"/>
                <a:gd name="T2" fmla="*/ 362954176 w 46"/>
                <a:gd name="T3" fmla="*/ 191071107 h 94"/>
                <a:gd name="T4" fmla="*/ 273331418 w 46"/>
                <a:gd name="T5" fmla="*/ 312972816 h 94"/>
                <a:gd name="T6" fmla="*/ 199732365 w 46"/>
                <a:gd name="T7" fmla="*/ 398286549 h 94"/>
                <a:gd name="T8" fmla="*/ 0 w 46"/>
                <a:gd name="T9" fmla="*/ 473612425 h 94"/>
                <a:gd name="T10" fmla="*/ 219632225 w 46"/>
                <a:gd name="T11" fmla="*/ 442556365 h 94"/>
                <a:gd name="T12" fmla="*/ 424018475 w 46"/>
                <a:gd name="T13" fmla="*/ 402278154 h 94"/>
                <a:gd name="T14" fmla="*/ 587277471 w 46"/>
                <a:gd name="T15" fmla="*/ 347348758 h 94"/>
                <a:gd name="T16" fmla="*/ 730864444 w 46"/>
                <a:gd name="T17" fmla="*/ 286954395 h 94"/>
                <a:gd name="T18" fmla="*/ 819444418 w 46"/>
                <a:gd name="T19" fmla="*/ 221102378 h 94"/>
                <a:gd name="T20" fmla="*/ 840525808 w 46"/>
                <a:gd name="T21" fmla="*/ 150026281 h 94"/>
                <a:gd name="T22" fmla="*/ 764146535 w 46"/>
                <a:gd name="T23" fmla="*/ 75307370 h 94"/>
                <a:gd name="T24" fmla="*/ 567194847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87636948 w 149"/>
                <a:gd name="T3" fmla="*/ 2147483646 h 704"/>
                <a:gd name="T4" fmla="*/ 231149802 w 149"/>
                <a:gd name="T5" fmla="*/ 2147483646 h 704"/>
                <a:gd name="T6" fmla="*/ 405525227 w 149"/>
                <a:gd name="T7" fmla="*/ 2147483646 h 704"/>
                <a:gd name="T8" fmla="*/ 592903156 w 149"/>
                <a:gd name="T9" fmla="*/ 2147483646 h 704"/>
                <a:gd name="T10" fmla="*/ 840823751 w 149"/>
                <a:gd name="T11" fmla="*/ 2147483646 h 704"/>
                <a:gd name="T12" fmla="*/ 1059035888 w 149"/>
                <a:gd name="T13" fmla="*/ 2147483646 h 704"/>
                <a:gd name="T14" fmla="*/ 1272858560 w 149"/>
                <a:gd name="T15" fmla="*/ 2147483646 h 704"/>
                <a:gd name="T16" fmla="*/ 1448085175 w 149"/>
                <a:gd name="T17" fmla="*/ 2147483646 h 704"/>
                <a:gd name="T18" fmla="*/ 1618284161 w 149"/>
                <a:gd name="T19" fmla="*/ 2147483646 h 704"/>
                <a:gd name="T20" fmla="*/ 1739017330 w 149"/>
                <a:gd name="T21" fmla="*/ 2147483646 h 704"/>
                <a:gd name="T22" fmla="*/ 1793427950 w 149"/>
                <a:gd name="T23" fmla="*/ 2147483646 h 704"/>
                <a:gd name="T24" fmla="*/ 1822454609 w 149"/>
                <a:gd name="T25" fmla="*/ 2147483646 h 704"/>
                <a:gd name="T26" fmla="*/ 1739017330 w 149"/>
                <a:gd name="T27" fmla="*/ 2147483646 h 704"/>
                <a:gd name="T28" fmla="*/ 1574848150 w 149"/>
                <a:gd name="T29" fmla="*/ 2147483646 h 704"/>
                <a:gd name="T30" fmla="*/ 1333640177 w 149"/>
                <a:gd name="T31" fmla="*/ 2147483646 h 704"/>
                <a:gd name="T32" fmla="*/ 971739407 w 149"/>
                <a:gd name="T33" fmla="*/ 2147483646 h 704"/>
                <a:gd name="T34" fmla="*/ 565445852 w 149"/>
                <a:gd name="T35" fmla="*/ 2147483646 h 704"/>
                <a:gd name="T36" fmla="*/ 301412487 w 149"/>
                <a:gd name="T37" fmla="*/ 2147483646 h 704"/>
                <a:gd name="T38" fmla="*/ 143510212 w 149"/>
                <a:gd name="T39" fmla="*/ 2147483646 h 704"/>
                <a:gd name="T40" fmla="*/ 87636948 w 149"/>
                <a:gd name="T41" fmla="*/ 2147483646 h 704"/>
                <a:gd name="T42" fmla="*/ 87636948 w 149"/>
                <a:gd name="T43" fmla="*/ 2147483646 h 704"/>
                <a:gd name="T44" fmla="*/ 114275981 w 149"/>
                <a:gd name="T45" fmla="*/ 2147483646 h 704"/>
                <a:gd name="T46" fmla="*/ 175272727 w 149"/>
                <a:gd name="T47" fmla="*/ 2147483646 h 704"/>
                <a:gd name="T48" fmla="*/ 203383448 w 149"/>
                <a:gd name="T49" fmla="*/ 2147483646 h 704"/>
                <a:gd name="T50" fmla="*/ 592903156 w 149"/>
                <a:gd name="T51" fmla="*/ 2147483646 h 704"/>
                <a:gd name="T52" fmla="*/ 565445852 w 149"/>
                <a:gd name="T53" fmla="*/ 2147483646 h 704"/>
                <a:gd name="T54" fmla="*/ 522040105 w 149"/>
                <a:gd name="T55" fmla="*/ 2147483646 h 704"/>
                <a:gd name="T56" fmla="*/ 476345755 w 149"/>
                <a:gd name="T57" fmla="*/ 2147483646 h 704"/>
                <a:gd name="T58" fmla="*/ 505629482 w 149"/>
                <a:gd name="T59" fmla="*/ 2147483646 h 704"/>
                <a:gd name="T60" fmla="*/ 592903156 w 149"/>
                <a:gd name="T61" fmla="*/ 2147483646 h 704"/>
                <a:gd name="T62" fmla="*/ 840823751 w 149"/>
                <a:gd name="T63" fmla="*/ 2147483646 h 704"/>
                <a:gd name="T64" fmla="*/ 1246003781 w 149"/>
                <a:gd name="T65" fmla="*/ 2147483646 h 704"/>
                <a:gd name="T66" fmla="*/ 1866077857 w 149"/>
                <a:gd name="T67" fmla="*/ 2147483646 h 704"/>
                <a:gd name="T68" fmla="*/ 2067990646 w 149"/>
                <a:gd name="T69" fmla="*/ 2147483646 h 704"/>
                <a:gd name="T70" fmla="*/ 2147483646 w 149"/>
                <a:gd name="T71" fmla="*/ 2147483646 h 704"/>
                <a:gd name="T72" fmla="*/ 2084419739 w 149"/>
                <a:gd name="T73" fmla="*/ 2147483646 h 704"/>
                <a:gd name="T74" fmla="*/ 1898957495 w 149"/>
                <a:gd name="T75" fmla="*/ 2147483646 h 704"/>
                <a:gd name="T76" fmla="*/ 1574848150 w 149"/>
                <a:gd name="T77" fmla="*/ 2147483646 h 704"/>
                <a:gd name="T78" fmla="*/ 1173670050 w 149"/>
                <a:gd name="T79" fmla="*/ 2147483646 h 704"/>
                <a:gd name="T80" fmla="*/ 63654528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92DF90EE-5EDC-45ED-99D8-158592AC4EC5}" type="slidenum">
              <a:rPr lang="en-US" altLang="zh-CN"/>
              <a:pPr>
                <a:defRPr/>
              </a:pPr>
              <a:t>‹#›</a:t>
            </a:fld>
            <a:endParaRPr lang="en-US" altLang="zh-CN"/>
          </a:p>
        </p:txBody>
      </p:sp>
    </p:spTree>
    <p:extLst>
      <p:ext uri="{BB962C8B-B14F-4D97-AF65-F5344CB8AC3E}">
        <p14:creationId xmlns:p14="http://schemas.microsoft.com/office/powerpoint/2010/main" val="19347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4DB01D95-F3A2-4594-AD46-212B5593EF68}" type="slidenum">
              <a:rPr lang="en-US" altLang="zh-CN"/>
              <a:pPr>
                <a:defRPr/>
              </a:pPr>
              <a:t>‹#›</a:t>
            </a:fld>
            <a:endParaRPr lang="en-US" altLang="zh-CN"/>
          </a:p>
        </p:txBody>
      </p:sp>
    </p:spTree>
    <p:extLst>
      <p:ext uri="{BB962C8B-B14F-4D97-AF65-F5344CB8AC3E}">
        <p14:creationId xmlns:p14="http://schemas.microsoft.com/office/powerpoint/2010/main" val="4249038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122FA7B3-32BF-498F-A3DB-CDCBF2A4503F}" type="slidenum">
              <a:rPr lang="en-US" altLang="zh-CN"/>
              <a:pPr>
                <a:defRPr/>
              </a:pPr>
              <a:t>‹#›</a:t>
            </a:fld>
            <a:endParaRPr lang="en-US" altLang="zh-CN"/>
          </a:p>
        </p:txBody>
      </p:sp>
    </p:spTree>
    <p:extLst>
      <p:ext uri="{BB962C8B-B14F-4D97-AF65-F5344CB8AC3E}">
        <p14:creationId xmlns:p14="http://schemas.microsoft.com/office/powerpoint/2010/main" val="1988286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CCD840B0-7916-4AD6-92E6-71DC4B2E94AD}" type="slidenum">
              <a:rPr lang="en-US" altLang="zh-CN"/>
              <a:pPr>
                <a:defRPr/>
              </a:pPr>
              <a:t>‹#›</a:t>
            </a:fld>
            <a:endParaRPr lang="en-US" altLang="zh-CN"/>
          </a:p>
        </p:txBody>
      </p:sp>
    </p:spTree>
    <p:extLst>
      <p:ext uri="{BB962C8B-B14F-4D97-AF65-F5344CB8AC3E}">
        <p14:creationId xmlns:p14="http://schemas.microsoft.com/office/powerpoint/2010/main" val="26333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CE14BCC6-FC0D-42E9-AB57-70D91914C3A1}" type="slidenum">
              <a:rPr lang="en-US" altLang="zh-CN"/>
              <a:pPr>
                <a:defRPr/>
              </a:pPr>
              <a:t>‹#›</a:t>
            </a:fld>
            <a:endParaRPr lang="en-US" altLang="zh-CN"/>
          </a:p>
        </p:txBody>
      </p:sp>
    </p:spTree>
    <p:extLst>
      <p:ext uri="{BB962C8B-B14F-4D97-AF65-F5344CB8AC3E}">
        <p14:creationId xmlns:p14="http://schemas.microsoft.com/office/powerpoint/2010/main" val="2809851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2B367811-EA46-48F3-AF2E-C0F2B4E0E88F}" type="slidenum">
              <a:rPr lang="en-US" altLang="zh-CN"/>
              <a:pPr>
                <a:defRPr/>
              </a:pPr>
              <a:t>‹#›</a:t>
            </a:fld>
            <a:endParaRPr lang="en-US" altLang="zh-CN"/>
          </a:p>
        </p:txBody>
      </p:sp>
    </p:spTree>
    <p:extLst>
      <p:ext uri="{BB962C8B-B14F-4D97-AF65-F5344CB8AC3E}">
        <p14:creationId xmlns:p14="http://schemas.microsoft.com/office/powerpoint/2010/main" val="23144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52269" name="Rectangle 45"/>
          <p:cNvSpPr>
            <a:spLocks noGrp="1" noChangeArrowheads="1"/>
          </p:cNvSpPr>
          <p:nvPr>
            <p:ph type="title"/>
          </p:nvPr>
        </p:nvSpPr>
        <p:spPr bwMode="auto">
          <a:xfrm>
            <a:off x="457200" y="8334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8" name="Rectangle 46"/>
          <p:cNvSpPr>
            <a:spLocks noGrp="1" noChangeArrowheads="1"/>
          </p:cNvSpPr>
          <p:nvPr>
            <p:ph type="body" idx="1"/>
          </p:nvPr>
        </p:nvSpPr>
        <p:spPr bwMode="auto">
          <a:xfrm>
            <a:off x="455613" y="1600200"/>
            <a:ext cx="8231187"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4" name="Text Box 55"/>
          <p:cNvSpPr txBox="1">
            <a:spLocks noChangeArrowheads="1"/>
          </p:cNvSpPr>
          <p:nvPr userDrawn="1"/>
        </p:nvSpPr>
        <p:spPr bwMode="auto">
          <a:xfrm>
            <a:off x="6804025" y="260350"/>
            <a:ext cx="2339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eaLnBrk="1" hangingPunct="1">
              <a:spcBef>
                <a:spcPct val="50000"/>
              </a:spcBef>
              <a:defRPr/>
            </a:pPr>
            <a:r>
              <a:rPr lang="zh-CN" altLang="en-US" sz="2000" dirty="0" smtClean="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第一章晶体结构</a:t>
            </a:r>
          </a:p>
        </p:txBody>
      </p:sp>
      <p:sp>
        <p:nvSpPr>
          <p:cNvPr id="1035" name="Rectangle 56"/>
          <p:cNvSpPr>
            <a:spLocks noChangeArrowheads="1"/>
          </p:cNvSpPr>
          <p:nvPr userDrawn="1"/>
        </p:nvSpPr>
        <p:spPr bwMode="auto">
          <a:xfrm>
            <a:off x="0" y="88900"/>
            <a:ext cx="74676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a:lnSpc>
                <a:spcPct val="125000"/>
              </a:lnSpc>
              <a:spcBef>
                <a:spcPts val="0"/>
              </a:spcBef>
              <a:defRPr/>
            </a:pPr>
            <a:r>
              <a:rPr kumimoji="1" lang="zh-CN" altLang="en-US"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en-US" altLang="zh-CN"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1.1 </a:t>
            </a:r>
            <a:r>
              <a:rPr kumimoji="1" lang="zh-CN" altLang="en-US"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一些晶格的实例 </a:t>
            </a:r>
            <a:r>
              <a:rPr lang="en-US" altLang="zh-CN" sz="20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(samples of lattice)</a:t>
            </a:r>
            <a:endParaRPr lang="zh-CN" altLang="en-US" sz="2000" dirty="0" smtClean="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2282" name="Text Box 58"/>
          <p:cNvSpPr txBox="1">
            <a:spLocks noChangeArrowheads="1"/>
          </p:cNvSpPr>
          <p:nvPr userDrawn="1"/>
        </p:nvSpPr>
        <p:spPr bwMode="auto">
          <a:xfrm>
            <a:off x="6300788" y="6524625"/>
            <a:ext cx="2843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1600" dirty="0">
                <a:solidFill>
                  <a:srgbClr val="000066"/>
                </a:solidFill>
                <a:effectLst>
                  <a:outerShdw blurRad="38100" dist="38100" dir="2700000" algn="tl">
                    <a:srgbClr val="C0C0C0"/>
                  </a:outerShdw>
                </a:effectLst>
                <a:latin typeface="楷体_GB2312"/>
                <a:ea typeface="华文新魏" pitchFamily="2" charset="-122"/>
              </a:rPr>
              <a:t>东北师范大学物理学院</a:t>
            </a:r>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13" r:id="rId19"/>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jpeg"/><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13.png"/><Relationship Id="rId5" Type="http://schemas.openxmlformats.org/officeDocument/2006/relationships/oleObject" Target="../embeddings/oleObject5.bin"/><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9.xml"/><Relationship Id="rId7" Type="http://schemas.openxmlformats.org/officeDocument/2006/relationships/image" Target="../media/image27.w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26.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3" Type="http://schemas.openxmlformats.org/officeDocument/2006/relationships/oleObject" Target="../embeddings/oleObject17.bin"/><Relationship Id="rId18" Type="http://schemas.openxmlformats.org/officeDocument/2006/relationships/oleObject" Target="../embeddings/oleObject22.bin"/><Relationship Id="rId26" Type="http://schemas.openxmlformats.org/officeDocument/2006/relationships/oleObject" Target="../embeddings/oleObject29.bin"/><Relationship Id="rId39" Type="http://schemas.openxmlformats.org/officeDocument/2006/relationships/oleObject" Target="../embeddings/oleObject41.bin"/><Relationship Id="rId21" Type="http://schemas.openxmlformats.org/officeDocument/2006/relationships/oleObject" Target="../embeddings/oleObject24.bin"/><Relationship Id="rId34" Type="http://schemas.openxmlformats.org/officeDocument/2006/relationships/oleObject" Target="../embeddings/oleObject36.bin"/><Relationship Id="rId42" Type="http://schemas.openxmlformats.org/officeDocument/2006/relationships/oleObject" Target="../embeddings/oleObject44.bin"/><Relationship Id="rId7" Type="http://schemas.openxmlformats.org/officeDocument/2006/relationships/oleObject" Target="../embeddings/oleObject11.bin"/><Relationship Id="rId2" Type="http://schemas.openxmlformats.org/officeDocument/2006/relationships/slideLayout" Target="../slideLayouts/slideLayout8.xml"/><Relationship Id="rId16" Type="http://schemas.openxmlformats.org/officeDocument/2006/relationships/oleObject" Target="../embeddings/oleObject20.bin"/><Relationship Id="rId20" Type="http://schemas.openxmlformats.org/officeDocument/2006/relationships/image" Target="../media/image30.wmf"/><Relationship Id="rId29" Type="http://schemas.openxmlformats.org/officeDocument/2006/relationships/oleObject" Target="../embeddings/oleObject32.bin"/><Relationship Id="rId41" Type="http://schemas.openxmlformats.org/officeDocument/2006/relationships/oleObject" Target="../embeddings/oleObject43.bin"/><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oleObject" Target="../embeddings/oleObject15.bin"/><Relationship Id="rId24" Type="http://schemas.openxmlformats.org/officeDocument/2006/relationships/oleObject" Target="../embeddings/oleObject27.bin"/><Relationship Id="rId32" Type="http://schemas.openxmlformats.org/officeDocument/2006/relationships/oleObject" Target="../embeddings/oleObject35.bin"/><Relationship Id="rId37" Type="http://schemas.openxmlformats.org/officeDocument/2006/relationships/oleObject" Target="../embeddings/oleObject39.bin"/><Relationship Id="rId40" Type="http://schemas.openxmlformats.org/officeDocument/2006/relationships/oleObject" Target="../embeddings/oleObject42.bin"/><Relationship Id="rId5" Type="http://schemas.openxmlformats.org/officeDocument/2006/relationships/oleObject" Target="../embeddings/oleObject9.bin"/><Relationship Id="rId15" Type="http://schemas.openxmlformats.org/officeDocument/2006/relationships/oleObject" Target="../embeddings/oleObject19.bin"/><Relationship Id="rId23" Type="http://schemas.openxmlformats.org/officeDocument/2006/relationships/oleObject" Target="../embeddings/oleObject26.bin"/><Relationship Id="rId28" Type="http://schemas.openxmlformats.org/officeDocument/2006/relationships/oleObject" Target="../embeddings/oleObject31.bin"/><Relationship Id="rId36" Type="http://schemas.openxmlformats.org/officeDocument/2006/relationships/oleObject" Target="../embeddings/oleObject38.bin"/><Relationship Id="rId10" Type="http://schemas.openxmlformats.org/officeDocument/2006/relationships/oleObject" Target="../embeddings/oleObject14.bin"/><Relationship Id="rId19" Type="http://schemas.openxmlformats.org/officeDocument/2006/relationships/oleObject" Target="../embeddings/oleObject23.bin"/><Relationship Id="rId31" Type="http://schemas.openxmlformats.org/officeDocument/2006/relationships/oleObject" Target="../embeddings/oleObject34.bin"/><Relationship Id="rId44" Type="http://schemas.openxmlformats.org/officeDocument/2006/relationships/oleObject" Target="../embeddings/oleObject46.bin"/><Relationship Id="rId4" Type="http://schemas.openxmlformats.org/officeDocument/2006/relationships/image" Target="../media/image29.wmf"/><Relationship Id="rId9" Type="http://schemas.openxmlformats.org/officeDocument/2006/relationships/oleObject" Target="../embeddings/oleObject13.bin"/><Relationship Id="rId14" Type="http://schemas.openxmlformats.org/officeDocument/2006/relationships/oleObject" Target="../embeddings/oleObject18.bin"/><Relationship Id="rId22" Type="http://schemas.openxmlformats.org/officeDocument/2006/relationships/oleObject" Target="../embeddings/oleObject25.bin"/><Relationship Id="rId27" Type="http://schemas.openxmlformats.org/officeDocument/2006/relationships/oleObject" Target="../embeddings/oleObject30.bin"/><Relationship Id="rId30" Type="http://schemas.openxmlformats.org/officeDocument/2006/relationships/oleObject" Target="../embeddings/oleObject33.bin"/><Relationship Id="rId35" Type="http://schemas.openxmlformats.org/officeDocument/2006/relationships/oleObject" Target="../embeddings/oleObject37.bin"/><Relationship Id="rId43" Type="http://schemas.openxmlformats.org/officeDocument/2006/relationships/oleObject" Target="../embeddings/oleObject45.bin"/><Relationship Id="rId8" Type="http://schemas.openxmlformats.org/officeDocument/2006/relationships/oleObject" Target="../embeddings/oleObject12.bin"/><Relationship Id="rId3" Type="http://schemas.openxmlformats.org/officeDocument/2006/relationships/oleObject" Target="../embeddings/oleObject8.bin"/><Relationship Id="rId12" Type="http://schemas.openxmlformats.org/officeDocument/2006/relationships/oleObject" Target="../embeddings/oleObject16.bin"/><Relationship Id="rId17" Type="http://schemas.openxmlformats.org/officeDocument/2006/relationships/oleObject" Target="../embeddings/oleObject21.bin"/><Relationship Id="rId25" Type="http://schemas.openxmlformats.org/officeDocument/2006/relationships/oleObject" Target="../embeddings/oleObject28.bin"/><Relationship Id="rId33" Type="http://schemas.openxmlformats.org/officeDocument/2006/relationships/image" Target="../media/image31.wmf"/><Relationship Id="rId38" Type="http://schemas.openxmlformats.org/officeDocument/2006/relationships/oleObject" Target="../embeddings/oleObject40.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oleObject" Target="../embeddings/oleObject55.bin"/><Relationship Id="rId18" Type="http://schemas.openxmlformats.org/officeDocument/2006/relationships/oleObject" Target="../embeddings/oleObject58.bin"/><Relationship Id="rId3" Type="http://schemas.openxmlformats.org/officeDocument/2006/relationships/oleObject" Target="../embeddings/oleObject47.bin"/><Relationship Id="rId21" Type="http://schemas.openxmlformats.org/officeDocument/2006/relationships/oleObject" Target="../embeddings/oleObject61.bin"/><Relationship Id="rId7" Type="http://schemas.openxmlformats.org/officeDocument/2006/relationships/oleObject" Target="../embeddings/oleObject50.bin"/><Relationship Id="rId12" Type="http://schemas.openxmlformats.org/officeDocument/2006/relationships/image" Target="../media/image30.wmf"/><Relationship Id="rId17" Type="http://schemas.openxmlformats.org/officeDocument/2006/relationships/oleObject" Target="../embeddings/oleObject57.bin"/><Relationship Id="rId2" Type="http://schemas.openxmlformats.org/officeDocument/2006/relationships/slideLayout" Target="../slideLayouts/slideLayout3.xml"/><Relationship Id="rId16" Type="http://schemas.openxmlformats.org/officeDocument/2006/relationships/image" Target="../media/image33.jpeg"/><Relationship Id="rId20" Type="http://schemas.openxmlformats.org/officeDocument/2006/relationships/oleObject" Target="../embeddings/oleObject60.bin"/><Relationship Id="rId1" Type="http://schemas.openxmlformats.org/officeDocument/2006/relationships/vmlDrawing" Target="../drawings/vmlDrawing8.vml"/><Relationship Id="rId6" Type="http://schemas.openxmlformats.org/officeDocument/2006/relationships/oleObject" Target="../embeddings/oleObject49.bin"/><Relationship Id="rId11" Type="http://schemas.openxmlformats.org/officeDocument/2006/relationships/oleObject" Target="../embeddings/oleObject54.bin"/><Relationship Id="rId5" Type="http://schemas.openxmlformats.org/officeDocument/2006/relationships/oleObject" Target="../embeddings/oleObject48.bin"/><Relationship Id="rId15" Type="http://schemas.openxmlformats.org/officeDocument/2006/relationships/image" Target="../media/image32.jpeg"/><Relationship Id="rId23" Type="http://schemas.openxmlformats.org/officeDocument/2006/relationships/oleObject" Target="../embeddings/oleObject63.bin"/><Relationship Id="rId10" Type="http://schemas.openxmlformats.org/officeDocument/2006/relationships/oleObject" Target="../embeddings/oleObject53.bin"/><Relationship Id="rId19" Type="http://schemas.openxmlformats.org/officeDocument/2006/relationships/oleObject" Target="../embeddings/oleObject59.bin"/><Relationship Id="rId4" Type="http://schemas.openxmlformats.org/officeDocument/2006/relationships/image" Target="../media/image29.wmf"/><Relationship Id="rId9" Type="http://schemas.openxmlformats.org/officeDocument/2006/relationships/oleObject" Target="../embeddings/oleObject52.bin"/><Relationship Id="rId14" Type="http://schemas.openxmlformats.org/officeDocument/2006/relationships/oleObject" Target="../embeddings/oleObject56.bin"/><Relationship Id="rId22" Type="http://schemas.openxmlformats.org/officeDocument/2006/relationships/oleObject" Target="../embeddings/oleObject62.bin"/></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8.xml"/><Relationship Id="rId1" Type="http://schemas.openxmlformats.org/officeDocument/2006/relationships/vmlDrawing" Target="../drawings/vmlDrawing9.vml"/><Relationship Id="rId5" Type="http://schemas.openxmlformats.org/officeDocument/2006/relationships/image" Target="../media/image37.gif"/><Relationship Id="rId4" Type="http://schemas.openxmlformats.org/officeDocument/2006/relationships/image" Target="../media/image36.wmf"/></Relationships>
</file>

<file path=ppt/slides/_rels/slide28.xml.rels><?xml version="1.0" encoding="UTF-8" standalone="yes"?>
<Relationships xmlns="http://schemas.openxmlformats.org/package/2006/relationships"><Relationship Id="rId13" Type="http://schemas.openxmlformats.org/officeDocument/2006/relationships/oleObject" Target="../embeddings/oleObject74.bin"/><Relationship Id="rId18" Type="http://schemas.openxmlformats.org/officeDocument/2006/relationships/oleObject" Target="../embeddings/oleObject79.bin"/><Relationship Id="rId26" Type="http://schemas.openxmlformats.org/officeDocument/2006/relationships/oleObject" Target="../embeddings/oleObject86.bin"/><Relationship Id="rId39" Type="http://schemas.openxmlformats.org/officeDocument/2006/relationships/oleObject" Target="../embeddings/oleObject98.bin"/><Relationship Id="rId21" Type="http://schemas.openxmlformats.org/officeDocument/2006/relationships/oleObject" Target="../embeddings/oleObject81.bin"/><Relationship Id="rId34" Type="http://schemas.openxmlformats.org/officeDocument/2006/relationships/oleObject" Target="../embeddings/oleObject93.bin"/><Relationship Id="rId42" Type="http://schemas.openxmlformats.org/officeDocument/2006/relationships/oleObject" Target="../embeddings/oleObject101.bin"/><Relationship Id="rId47" Type="http://schemas.openxmlformats.org/officeDocument/2006/relationships/oleObject" Target="../embeddings/oleObject106.bin"/><Relationship Id="rId7" Type="http://schemas.openxmlformats.org/officeDocument/2006/relationships/oleObject" Target="../embeddings/oleObject68.bin"/><Relationship Id="rId2" Type="http://schemas.openxmlformats.org/officeDocument/2006/relationships/slideLayout" Target="../slideLayouts/slideLayout3.xml"/><Relationship Id="rId16" Type="http://schemas.openxmlformats.org/officeDocument/2006/relationships/oleObject" Target="../embeddings/oleObject77.bin"/><Relationship Id="rId29" Type="http://schemas.openxmlformats.org/officeDocument/2006/relationships/oleObject" Target="../embeddings/oleObject89.bin"/><Relationship Id="rId11" Type="http://schemas.openxmlformats.org/officeDocument/2006/relationships/oleObject" Target="../embeddings/oleObject72.bin"/><Relationship Id="rId24" Type="http://schemas.openxmlformats.org/officeDocument/2006/relationships/oleObject" Target="../embeddings/oleObject84.bin"/><Relationship Id="rId32" Type="http://schemas.openxmlformats.org/officeDocument/2006/relationships/oleObject" Target="../embeddings/oleObject92.bin"/><Relationship Id="rId37" Type="http://schemas.openxmlformats.org/officeDocument/2006/relationships/oleObject" Target="../embeddings/oleObject96.bin"/><Relationship Id="rId40" Type="http://schemas.openxmlformats.org/officeDocument/2006/relationships/oleObject" Target="../embeddings/oleObject99.bin"/><Relationship Id="rId45" Type="http://schemas.openxmlformats.org/officeDocument/2006/relationships/oleObject" Target="../embeddings/oleObject104.bin"/><Relationship Id="rId5" Type="http://schemas.openxmlformats.org/officeDocument/2006/relationships/oleObject" Target="../embeddings/oleObject66.bin"/><Relationship Id="rId15" Type="http://schemas.openxmlformats.org/officeDocument/2006/relationships/oleObject" Target="../embeddings/oleObject76.bin"/><Relationship Id="rId23" Type="http://schemas.openxmlformats.org/officeDocument/2006/relationships/oleObject" Target="../embeddings/oleObject83.bin"/><Relationship Id="rId28" Type="http://schemas.openxmlformats.org/officeDocument/2006/relationships/oleObject" Target="../embeddings/oleObject88.bin"/><Relationship Id="rId36" Type="http://schemas.openxmlformats.org/officeDocument/2006/relationships/oleObject" Target="../embeddings/oleObject95.bin"/><Relationship Id="rId49" Type="http://schemas.openxmlformats.org/officeDocument/2006/relationships/oleObject" Target="../embeddings/oleObject108.bin"/><Relationship Id="rId10" Type="http://schemas.openxmlformats.org/officeDocument/2006/relationships/oleObject" Target="../embeddings/oleObject71.bin"/><Relationship Id="rId19" Type="http://schemas.openxmlformats.org/officeDocument/2006/relationships/oleObject" Target="../embeddings/oleObject80.bin"/><Relationship Id="rId31" Type="http://schemas.openxmlformats.org/officeDocument/2006/relationships/oleObject" Target="../embeddings/oleObject91.bin"/><Relationship Id="rId44" Type="http://schemas.openxmlformats.org/officeDocument/2006/relationships/oleObject" Target="../embeddings/oleObject103.bin"/><Relationship Id="rId4" Type="http://schemas.openxmlformats.org/officeDocument/2006/relationships/image" Target="../media/image29.wmf"/><Relationship Id="rId9" Type="http://schemas.openxmlformats.org/officeDocument/2006/relationships/oleObject" Target="../embeddings/oleObject70.bin"/><Relationship Id="rId14" Type="http://schemas.openxmlformats.org/officeDocument/2006/relationships/oleObject" Target="../embeddings/oleObject75.bin"/><Relationship Id="rId22" Type="http://schemas.openxmlformats.org/officeDocument/2006/relationships/oleObject" Target="../embeddings/oleObject82.bin"/><Relationship Id="rId27" Type="http://schemas.openxmlformats.org/officeDocument/2006/relationships/oleObject" Target="../embeddings/oleObject87.bin"/><Relationship Id="rId30" Type="http://schemas.openxmlformats.org/officeDocument/2006/relationships/oleObject" Target="../embeddings/oleObject90.bin"/><Relationship Id="rId35" Type="http://schemas.openxmlformats.org/officeDocument/2006/relationships/oleObject" Target="../embeddings/oleObject94.bin"/><Relationship Id="rId43" Type="http://schemas.openxmlformats.org/officeDocument/2006/relationships/oleObject" Target="../embeddings/oleObject102.bin"/><Relationship Id="rId48" Type="http://schemas.openxmlformats.org/officeDocument/2006/relationships/oleObject" Target="../embeddings/oleObject107.bin"/><Relationship Id="rId8" Type="http://schemas.openxmlformats.org/officeDocument/2006/relationships/oleObject" Target="../embeddings/oleObject69.bin"/><Relationship Id="rId3" Type="http://schemas.openxmlformats.org/officeDocument/2006/relationships/oleObject" Target="../embeddings/oleObject65.bin"/><Relationship Id="rId12" Type="http://schemas.openxmlformats.org/officeDocument/2006/relationships/oleObject" Target="../embeddings/oleObject73.bin"/><Relationship Id="rId17" Type="http://schemas.openxmlformats.org/officeDocument/2006/relationships/oleObject" Target="../embeddings/oleObject78.bin"/><Relationship Id="rId25" Type="http://schemas.openxmlformats.org/officeDocument/2006/relationships/oleObject" Target="../embeddings/oleObject85.bin"/><Relationship Id="rId33" Type="http://schemas.openxmlformats.org/officeDocument/2006/relationships/image" Target="../media/image31.wmf"/><Relationship Id="rId38" Type="http://schemas.openxmlformats.org/officeDocument/2006/relationships/oleObject" Target="../embeddings/oleObject97.bin"/><Relationship Id="rId46" Type="http://schemas.openxmlformats.org/officeDocument/2006/relationships/oleObject" Target="../embeddings/oleObject105.bin"/><Relationship Id="rId20" Type="http://schemas.openxmlformats.org/officeDocument/2006/relationships/image" Target="../media/image30.wmf"/><Relationship Id="rId41" Type="http://schemas.openxmlformats.org/officeDocument/2006/relationships/oleObject" Target="../embeddings/oleObject100.bin"/><Relationship Id="rId1" Type="http://schemas.openxmlformats.org/officeDocument/2006/relationships/vmlDrawing" Target="../drawings/vmlDrawing10.vml"/><Relationship Id="rId6" Type="http://schemas.openxmlformats.org/officeDocument/2006/relationships/oleObject" Target="../embeddings/oleObject67.bin"/></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oleObject" Target="../embeddings/oleObject116.bin"/><Relationship Id="rId3" Type="http://schemas.openxmlformats.org/officeDocument/2006/relationships/image" Target="../media/image41.png"/><Relationship Id="rId7" Type="http://schemas.openxmlformats.org/officeDocument/2006/relationships/oleObject" Target="../embeddings/oleObject111.bin"/><Relationship Id="rId12" Type="http://schemas.openxmlformats.org/officeDocument/2006/relationships/image" Target="../media/image30.wmf"/><Relationship Id="rId2" Type="http://schemas.openxmlformats.org/officeDocument/2006/relationships/slideLayout" Target="../slideLayouts/slideLayout3.xml"/><Relationship Id="rId16" Type="http://schemas.openxmlformats.org/officeDocument/2006/relationships/image" Target="../media/image31.wmf"/><Relationship Id="rId1" Type="http://schemas.openxmlformats.org/officeDocument/2006/relationships/vmlDrawing" Target="../drawings/vmlDrawing11.vml"/><Relationship Id="rId6" Type="http://schemas.openxmlformats.org/officeDocument/2006/relationships/oleObject" Target="../embeddings/oleObject110.bin"/><Relationship Id="rId11" Type="http://schemas.openxmlformats.org/officeDocument/2006/relationships/oleObject" Target="../embeddings/oleObject115.bin"/><Relationship Id="rId5" Type="http://schemas.openxmlformats.org/officeDocument/2006/relationships/image" Target="../media/image29.wmf"/><Relationship Id="rId15" Type="http://schemas.openxmlformats.org/officeDocument/2006/relationships/oleObject" Target="../embeddings/oleObject118.bin"/><Relationship Id="rId10" Type="http://schemas.openxmlformats.org/officeDocument/2006/relationships/oleObject" Target="../embeddings/oleObject114.bin"/><Relationship Id="rId4" Type="http://schemas.openxmlformats.org/officeDocument/2006/relationships/oleObject" Target="../embeddings/oleObject109.bin"/><Relationship Id="rId9" Type="http://schemas.openxmlformats.org/officeDocument/2006/relationships/oleObject" Target="../embeddings/oleObject113.bin"/><Relationship Id="rId14" Type="http://schemas.openxmlformats.org/officeDocument/2006/relationships/oleObject" Target="../embeddings/oleObject117.bin"/></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24.bin"/><Relationship Id="rId18" Type="http://schemas.openxmlformats.org/officeDocument/2006/relationships/image" Target="../media/image59.wmf"/><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56.png"/><Relationship Id="rId17" Type="http://schemas.openxmlformats.org/officeDocument/2006/relationships/oleObject" Target="../embeddings/oleObject126.bin"/><Relationship Id="rId2" Type="http://schemas.openxmlformats.org/officeDocument/2006/relationships/slideLayout" Target="../slideLayouts/slideLayout8.xml"/><Relationship Id="rId16" Type="http://schemas.openxmlformats.org/officeDocument/2006/relationships/image" Target="../media/image58.png"/><Relationship Id="rId1" Type="http://schemas.openxmlformats.org/officeDocument/2006/relationships/vmlDrawing" Target="../drawings/vmlDrawing12.vml"/><Relationship Id="rId6" Type="http://schemas.openxmlformats.org/officeDocument/2006/relationships/image" Target="../media/image53.wmf"/><Relationship Id="rId11" Type="http://schemas.openxmlformats.org/officeDocument/2006/relationships/oleObject" Target="../embeddings/oleObject123.bin"/><Relationship Id="rId5" Type="http://schemas.openxmlformats.org/officeDocument/2006/relationships/oleObject" Target="../embeddings/oleObject120.bin"/><Relationship Id="rId15" Type="http://schemas.openxmlformats.org/officeDocument/2006/relationships/oleObject" Target="../embeddings/oleObject125.bin"/><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image" Target="../media/image52.wmf"/><Relationship Id="rId9" Type="http://schemas.openxmlformats.org/officeDocument/2006/relationships/oleObject" Target="../embeddings/oleObject122.bin"/><Relationship Id="rId1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wmf"/><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oleObject" Target="../embeddings/oleObject128.bin"/><Relationship Id="rId5" Type="http://schemas.openxmlformats.org/officeDocument/2006/relationships/image" Target="../media/image61.wmf"/><Relationship Id="rId4" Type="http://schemas.openxmlformats.org/officeDocument/2006/relationships/oleObject" Target="../embeddings/oleObject127.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9.bin"/><Relationship Id="rId7" Type="http://schemas.openxmlformats.org/officeDocument/2006/relationships/image" Target="../media/image66.png"/><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65.wmf"/><Relationship Id="rId5" Type="http://schemas.openxmlformats.org/officeDocument/2006/relationships/oleObject" Target="../embeddings/oleObject130.bin"/><Relationship Id="rId4" Type="http://schemas.openxmlformats.org/officeDocument/2006/relationships/image" Target="../media/image64.wmf"/></Relationships>
</file>

<file path=ppt/slides/_rels/slide45.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68.wmf"/><Relationship Id="rId5" Type="http://schemas.openxmlformats.org/officeDocument/2006/relationships/oleObject" Target="../embeddings/oleObject132.bin"/><Relationship Id="rId4" Type="http://schemas.openxmlformats.org/officeDocument/2006/relationships/image" Target="../media/image67.wmf"/></Relationships>
</file>

<file path=ppt/slides/_rels/slide46.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17.xml"/><Relationship Id="rId1" Type="http://schemas.openxmlformats.org/officeDocument/2006/relationships/vmlDrawing" Target="../drawings/vmlDrawing16.vml"/><Relationship Id="rId6" Type="http://schemas.openxmlformats.org/officeDocument/2006/relationships/image" Target="../media/image71.wmf"/><Relationship Id="rId5" Type="http://schemas.openxmlformats.org/officeDocument/2006/relationships/oleObject" Target="../embeddings/oleObject135.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137.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8.xml"/><Relationship Id="rId1" Type="http://schemas.openxmlformats.org/officeDocument/2006/relationships/vmlDrawing" Target="../drawings/vmlDrawing17.vml"/><Relationship Id="rId5" Type="http://schemas.openxmlformats.org/officeDocument/2006/relationships/image" Target="../media/image75.jpe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type="title"/>
          </p:nvPr>
        </p:nvSpPr>
        <p:spPr>
          <a:xfrm>
            <a:off x="0" y="115888"/>
            <a:ext cx="9144000" cy="130175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4000" dirty="0" smtClean="0">
                <a:solidFill>
                  <a:srgbClr val="000066"/>
                </a:solidFill>
              </a:rPr>
              <a:t>第一章 </a:t>
            </a:r>
            <a:r>
              <a:rPr lang="zh-CN" altLang="en-US" sz="4000" dirty="0" smtClean="0"/>
              <a:t>晶体结构</a:t>
            </a:r>
            <a:r>
              <a:rPr lang="en-US" altLang="zh-CN" sz="4000" dirty="0" smtClean="0"/>
              <a:t>(</a:t>
            </a:r>
            <a:r>
              <a:rPr lang="en-US" altLang="zh-CN" sz="4000" dirty="0" err="1" smtClean="0"/>
              <a:t>crystalstructure</a:t>
            </a:r>
            <a:r>
              <a:rPr lang="en-US" altLang="zh-CN" sz="4000" dirty="0" smtClean="0"/>
              <a:t>)</a:t>
            </a:r>
          </a:p>
        </p:txBody>
      </p:sp>
      <p:sp>
        <p:nvSpPr>
          <p:cNvPr id="4098" name="Rectangle 2"/>
          <p:cNvSpPr>
            <a:spLocks noGrp="1" noChangeArrowheads="1"/>
          </p:cNvSpPr>
          <p:nvPr>
            <p:ph type="subTitle" idx="4294967295"/>
          </p:nvPr>
        </p:nvSpPr>
        <p:spPr>
          <a:xfrm>
            <a:off x="1403350" y="1700213"/>
            <a:ext cx="6146800" cy="1485900"/>
          </a:xfrm>
        </p:spPr>
        <p:txBody>
          <a:bodyPr/>
          <a:lstStyle/>
          <a:p>
            <a:pPr marL="457200" indent="-457200" eaLnBrk="1" hangingPunct="1">
              <a:buFontTx/>
              <a:buNone/>
              <a:defRPr/>
            </a:pPr>
            <a:r>
              <a:rPr lang="en-US" altLang="zh-CN" sz="2800" dirty="0" smtClean="0">
                <a:solidFill>
                  <a:srgbClr val="000066"/>
                </a:solidFill>
              </a:rPr>
              <a:t>§ 1-1 </a:t>
            </a:r>
            <a:r>
              <a:rPr lang="zh-CN" altLang="en-US" sz="2800" dirty="0" smtClean="0"/>
              <a:t>一些晶格的实例</a:t>
            </a:r>
            <a:r>
              <a:rPr lang="en-US" altLang="zh-CN" sz="2800" dirty="0" smtClean="0"/>
              <a:t>(</a:t>
            </a:r>
            <a:r>
              <a:rPr lang="zh-CN" altLang="en-US" sz="2800" dirty="0" smtClean="0">
                <a:solidFill>
                  <a:srgbClr val="C00000"/>
                </a:solidFill>
              </a:rPr>
              <a:t>掌握</a:t>
            </a:r>
            <a:r>
              <a:rPr lang="en-US" altLang="zh-CN" sz="2800" dirty="0" smtClean="0"/>
              <a:t>)</a:t>
            </a:r>
          </a:p>
          <a:p>
            <a:pPr marL="457200" indent="-457200" eaLnBrk="1" hangingPunct="1">
              <a:buFontTx/>
              <a:buNone/>
              <a:defRPr/>
            </a:pPr>
            <a:r>
              <a:rPr lang="en-US" altLang="zh-CN" sz="2800" dirty="0" smtClean="0">
                <a:solidFill>
                  <a:srgbClr val="000066"/>
                </a:solidFill>
              </a:rPr>
              <a:t>§ 1-2 </a:t>
            </a:r>
            <a:r>
              <a:rPr lang="zh-CN" altLang="en-US" sz="2800" dirty="0" smtClean="0"/>
              <a:t>晶格的周期性</a:t>
            </a:r>
            <a:r>
              <a:rPr lang="en-US" altLang="zh-CN" sz="2800" dirty="0" smtClean="0"/>
              <a:t>(</a:t>
            </a:r>
            <a:r>
              <a:rPr lang="zh-CN" altLang="en-US" sz="2800" dirty="0" smtClean="0">
                <a:solidFill>
                  <a:srgbClr val="C00000"/>
                </a:solidFill>
              </a:rPr>
              <a:t>掌握</a:t>
            </a:r>
            <a:r>
              <a:rPr lang="en-US" altLang="zh-CN" sz="2800" dirty="0" smtClean="0"/>
              <a:t>)</a:t>
            </a:r>
          </a:p>
          <a:p>
            <a:pPr marL="457200" indent="-457200" eaLnBrk="1" hangingPunct="1">
              <a:buFontTx/>
              <a:buNone/>
              <a:defRPr/>
            </a:pPr>
            <a:r>
              <a:rPr lang="en-US" altLang="zh-CN" sz="2800" dirty="0" smtClean="0">
                <a:solidFill>
                  <a:srgbClr val="000066"/>
                </a:solidFill>
              </a:rPr>
              <a:t>§ 1-3 </a:t>
            </a:r>
            <a:r>
              <a:rPr lang="zh-CN" altLang="en-US" sz="2800" dirty="0" smtClean="0"/>
              <a:t>晶向、晶面和它们的标志</a:t>
            </a:r>
            <a:r>
              <a:rPr lang="en-US" altLang="zh-CN" sz="2800" dirty="0" smtClean="0"/>
              <a:t>(</a:t>
            </a:r>
            <a:r>
              <a:rPr lang="zh-CN" altLang="en-US" sz="2800" dirty="0" smtClean="0">
                <a:solidFill>
                  <a:srgbClr val="C00000"/>
                </a:solidFill>
              </a:rPr>
              <a:t>掌握</a:t>
            </a:r>
            <a:r>
              <a:rPr lang="en-US" altLang="zh-CN" sz="2800" dirty="0" smtClean="0"/>
              <a:t>)</a:t>
            </a:r>
          </a:p>
          <a:p>
            <a:pPr marL="457200" indent="-457200" eaLnBrk="1" hangingPunct="1">
              <a:buFontTx/>
              <a:buNone/>
              <a:defRPr/>
            </a:pPr>
            <a:r>
              <a:rPr lang="en-US" altLang="zh-CN" sz="2800" dirty="0" smtClean="0">
                <a:solidFill>
                  <a:srgbClr val="000066"/>
                </a:solidFill>
              </a:rPr>
              <a:t>§ 1-4 </a:t>
            </a:r>
            <a:r>
              <a:rPr lang="zh-CN" altLang="en-US" sz="2800" dirty="0" smtClean="0"/>
              <a:t>倒格子</a:t>
            </a:r>
            <a:r>
              <a:rPr lang="en-US" altLang="zh-CN" sz="2800" dirty="0" smtClean="0"/>
              <a:t>(</a:t>
            </a:r>
            <a:r>
              <a:rPr lang="zh-CN" altLang="en-US" sz="2800" dirty="0" smtClean="0">
                <a:solidFill>
                  <a:srgbClr val="C00000"/>
                </a:solidFill>
              </a:rPr>
              <a:t>掌握</a:t>
            </a:r>
            <a:r>
              <a:rPr lang="en-US" altLang="zh-CN" sz="2800" dirty="0" smtClean="0"/>
              <a:t>)</a:t>
            </a:r>
          </a:p>
          <a:p>
            <a:pPr marL="457200" indent="-457200" eaLnBrk="1" hangingPunct="1">
              <a:buFontTx/>
              <a:buNone/>
              <a:defRPr/>
            </a:pPr>
            <a:r>
              <a:rPr lang="en-US" altLang="zh-CN" sz="2800" dirty="0" smtClean="0">
                <a:solidFill>
                  <a:srgbClr val="000066"/>
                </a:solidFill>
              </a:rPr>
              <a:t>§ 1-5 </a:t>
            </a:r>
            <a:r>
              <a:rPr lang="zh-CN" altLang="en-US" sz="2800" dirty="0" smtClean="0"/>
              <a:t>晶体的宏观对称性</a:t>
            </a:r>
            <a:r>
              <a:rPr lang="en-US" altLang="zh-CN" sz="2800" dirty="0" smtClean="0"/>
              <a:t>(</a:t>
            </a:r>
            <a:r>
              <a:rPr lang="zh-CN" altLang="en-US" sz="2800" dirty="0" smtClean="0">
                <a:solidFill>
                  <a:srgbClr val="C00000"/>
                </a:solidFill>
              </a:rPr>
              <a:t>理解</a:t>
            </a:r>
            <a:r>
              <a:rPr lang="en-US" altLang="zh-CN" sz="2800" dirty="0" smtClean="0"/>
              <a:t>)</a:t>
            </a:r>
          </a:p>
          <a:p>
            <a:pPr marL="457200" indent="-457200" eaLnBrk="1" hangingPunct="1">
              <a:buFontTx/>
              <a:buNone/>
              <a:defRPr/>
            </a:pPr>
            <a:r>
              <a:rPr lang="en-US" altLang="zh-CN" sz="2800" dirty="0" smtClean="0">
                <a:solidFill>
                  <a:srgbClr val="000066"/>
                </a:solidFill>
              </a:rPr>
              <a:t>§ 1-6 </a:t>
            </a:r>
            <a:r>
              <a:rPr lang="zh-CN" altLang="en-US" sz="2800" dirty="0" smtClean="0"/>
              <a:t>点群</a:t>
            </a:r>
            <a:r>
              <a:rPr lang="en-US" altLang="zh-CN" sz="2800" dirty="0" smtClean="0"/>
              <a:t>(</a:t>
            </a:r>
            <a:r>
              <a:rPr lang="zh-CN" altLang="en-US" sz="2800" dirty="0" smtClean="0">
                <a:solidFill>
                  <a:srgbClr val="C00000"/>
                </a:solidFill>
              </a:rPr>
              <a:t>理解</a:t>
            </a:r>
            <a:r>
              <a:rPr lang="en-US" altLang="zh-CN" sz="2800" dirty="0" smtClean="0"/>
              <a:t>)</a:t>
            </a:r>
          </a:p>
          <a:p>
            <a:pPr marL="457200" indent="-457200" eaLnBrk="1" hangingPunct="1">
              <a:buFontTx/>
              <a:buNone/>
              <a:defRPr/>
            </a:pPr>
            <a:r>
              <a:rPr lang="en-US" altLang="zh-CN" sz="2800" dirty="0" smtClean="0">
                <a:solidFill>
                  <a:srgbClr val="000066"/>
                </a:solidFill>
              </a:rPr>
              <a:t>§ 1-7 </a:t>
            </a:r>
            <a:r>
              <a:rPr lang="zh-CN" altLang="en-US" sz="2800" dirty="0" smtClean="0"/>
              <a:t>晶格的对称性</a:t>
            </a:r>
            <a:r>
              <a:rPr lang="en-US" altLang="zh-CN" sz="2800" dirty="0" smtClean="0"/>
              <a:t>(</a:t>
            </a:r>
            <a:r>
              <a:rPr lang="zh-CN" altLang="en-US" sz="2800" dirty="0" smtClean="0">
                <a:solidFill>
                  <a:srgbClr val="C00000"/>
                </a:solidFill>
              </a:rPr>
              <a:t>理解</a:t>
            </a:r>
            <a:r>
              <a:rPr lang="en-US" altLang="zh-CN" sz="2800" dirty="0" smtClean="0"/>
              <a:t>)</a:t>
            </a:r>
          </a:p>
          <a:p>
            <a:pPr marL="457200" indent="-457200" eaLnBrk="1" hangingPunct="1">
              <a:buFontTx/>
              <a:buNone/>
              <a:defRPr/>
            </a:pPr>
            <a:r>
              <a:rPr lang="en-US" altLang="zh-CN" sz="2800" dirty="0" smtClean="0">
                <a:solidFill>
                  <a:srgbClr val="000066"/>
                </a:solidFill>
              </a:rPr>
              <a:t>§ 1-8 </a:t>
            </a:r>
            <a:r>
              <a:rPr lang="zh-CN" altLang="en-US" sz="2800" dirty="0" smtClean="0"/>
              <a:t>晶体表面的几何结构</a:t>
            </a:r>
            <a:r>
              <a:rPr lang="en-US" altLang="zh-CN" sz="2800" dirty="0" smtClean="0"/>
              <a:t>(</a:t>
            </a:r>
            <a:r>
              <a:rPr lang="zh-CN" altLang="en-US" sz="2800" dirty="0" smtClean="0">
                <a:solidFill>
                  <a:srgbClr val="C00000"/>
                </a:solidFill>
              </a:rPr>
              <a:t>介绍</a:t>
            </a:r>
            <a:r>
              <a:rPr lang="en-US" altLang="zh-CN" sz="2800" dirty="0" smtClean="0"/>
              <a:t>)</a:t>
            </a:r>
          </a:p>
          <a:p>
            <a:pPr marL="457200" indent="-457200" eaLnBrk="1" hangingPunct="1">
              <a:buFontTx/>
              <a:buNone/>
              <a:defRPr/>
            </a:pPr>
            <a:r>
              <a:rPr lang="zh-CN" altLang="en-US" sz="2800" dirty="0" smtClean="0">
                <a:solidFill>
                  <a:srgbClr val="C00000"/>
                </a:solidFill>
                <a:latin typeface="Yu Gothic" panose="020B0400000000000000" pitchFamily="34" charset="-128"/>
                <a:ea typeface="Yu Gothic" panose="020B0400000000000000" pitchFamily="34" charset="-128"/>
              </a:rPr>
              <a:t>★ 掌握  ◆ 理解  ▲ 介绍  △ 补充  </a:t>
            </a:r>
            <a:endParaRPr lang="en-US" altLang="zh-CN" sz="28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219200" y="2343150"/>
            <a:ext cx="4598988" cy="2309813"/>
            <a:chOff x="1016" y="976"/>
            <a:chExt cx="2256" cy="1136"/>
          </a:xfrm>
        </p:grpSpPr>
        <p:sp>
          <p:nvSpPr>
            <p:cNvPr id="286723" name="Line 3"/>
            <p:cNvSpPr>
              <a:spLocks noChangeShapeType="1"/>
            </p:cNvSpPr>
            <p:nvPr/>
          </p:nvSpPr>
          <p:spPr bwMode="auto">
            <a:xfrm>
              <a:off x="121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4" name="Rectangle 4"/>
            <p:cNvSpPr>
              <a:spLocks noChangeArrowheads="1"/>
            </p:cNvSpPr>
            <p:nvPr/>
          </p:nvSpPr>
          <p:spPr bwMode="auto">
            <a:xfrm>
              <a:off x="1168" y="976"/>
              <a:ext cx="224" cy="191"/>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5" name="Rectangle 5"/>
            <p:cNvSpPr>
              <a:spLocks noChangeArrowheads="1"/>
            </p:cNvSpPr>
            <p:nvPr/>
          </p:nvSpPr>
          <p:spPr bwMode="auto">
            <a:xfrm>
              <a:off x="1176" y="1202"/>
              <a:ext cx="185" cy="1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6" name="Rectangle 6"/>
            <p:cNvSpPr>
              <a:spLocks noChangeArrowheads="1"/>
            </p:cNvSpPr>
            <p:nvPr/>
          </p:nvSpPr>
          <p:spPr bwMode="auto">
            <a:xfrm>
              <a:off x="1176" y="1442"/>
              <a:ext cx="185" cy="18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7" name="Rectangle 7"/>
            <p:cNvSpPr>
              <a:spLocks noChangeArrowheads="1"/>
            </p:cNvSpPr>
            <p:nvPr/>
          </p:nvSpPr>
          <p:spPr bwMode="auto">
            <a:xfrm>
              <a:off x="1176" y="1653"/>
              <a:ext cx="209"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8" name="Rectangle 8"/>
            <p:cNvSpPr>
              <a:spLocks noChangeArrowheads="1"/>
            </p:cNvSpPr>
            <p:nvPr/>
          </p:nvSpPr>
          <p:spPr bwMode="auto">
            <a:xfrm>
              <a:off x="1176" y="1893"/>
              <a:ext cx="216" cy="21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9" name="Line 9"/>
            <p:cNvSpPr>
              <a:spLocks noChangeShapeType="1"/>
            </p:cNvSpPr>
            <p:nvPr/>
          </p:nvSpPr>
          <p:spPr bwMode="auto">
            <a:xfrm>
              <a:off x="1584"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0" name="Rectangle 10"/>
            <p:cNvSpPr>
              <a:spLocks noChangeArrowheads="1"/>
            </p:cNvSpPr>
            <p:nvPr/>
          </p:nvSpPr>
          <p:spPr bwMode="auto">
            <a:xfrm>
              <a:off x="1528" y="976"/>
              <a:ext cx="224" cy="191"/>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1" name="Rectangle 11"/>
            <p:cNvSpPr>
              <a:spLocks noChangeArrowheads="1"/>
            </p:cNvSpPr>
            <p:nvPr/>
          </p:nvSpPr>
          <p:spPr bwMode="auto">
            <a:xfrm>
              <a:off x="1536" y="1202"/>
              <a:ext cx="184" cy="1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2" name="Rectangle 12"/>
            <p:cNvSpPr>
              <a:spLocks noChangeArrowheads="1"/>
            </p:cNvSpPr>
            <p:nvPr/>
          </p:nvSpPr>
          <p:spPr bwMode="auto">
            <a:xfrm>
              <a:off x="1536" y="1442"/>
              <a:ext cx="184" cy="18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3" name="Rectangle 13"/>
            <p:cNvSpPr>
              <a:spLocks noChangeArrowheads="1"/>
            </p:cNvSpPr>
            <p:nvPr/>
          </p:nvSpPr>
          <p:spPr bwMode="auto">
            <a:xfrm>
              <a:off x="1536" y="1653"/>
              <a:ext cx="208"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4" name="Rectangle 14"/>
            <p:cNvSpPr>
              <a:spLocks noChangeArrowheads="1"/>
            </p:cNvSpPr>
            <p:nvPr/>
          </p:nvSpPr>
          <p:spPr bwMode="auto">
            <a:xfrm>
              <a:off x="1536" y="1893"/>
              <a:ext cx="216" cy="21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5" name="Line 15"/>
            <p:cNvSpPr>
              <a:spLocks noChangeShapeType="1"/>
            </p:cNvSpPr>
            <p:nvPr/>
          </p:nvSpPr>
          <p:spPr bwMode="auto">
            <a:xfrm>
              <a:off x="2320"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6" name="Rectangle 16"/>
            <p:cNvSpPr>
              <a:spLocks noChangeArrowheads="1"/>
            </p:cNvSpPr>
            <p:nvPr/>
          </p:nvSpPr>
          <p:spPr bwMode="auto">
            <a:xfrm>
              <a:off x="2270" y="976"/>
              <a:ext cx="224" cy="191"/>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7" name="Rectangle 17"/>
            <p:cNvSpPr>
              <a:spLocks noChangeArrowheads="1"/>
            </p:cNvSpPr>
            <p:nvPr/>
          </p:nvSpPr>
          <p:spPr bwMode="auto">
            <a:xfrm>
              <a:off x="2272" y="1202"/>
              <a:ext cx="184" cy="1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8" name="Rectangle 18"/>
            <p:cNvSpPr>
              <a:spLocks noChangeArrowheads="1"/>
            </p:cNvSpPr>
            <p:nvPr/>
          </p:nvSpPr>
          <p:spPr bwMode="auto">
            <a:xfrm>
              <a:off x="2272" y="1436"/>
              <a:ext cx="184"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9" name="Rectangle 19"/>
            <p:cNvSpPr>
              <a:spLocks noChangeArrowheads="1"/>
            </p:cNvSpPr>
            <p:nvPr/>
          </p:nvSpPr>
          <p:spPr bwMode="auto">
            <a:xfrm>
              <a:off x="2272" y="1653"/>
              <a:ext cx="208"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0" name="Rectangle 20"/>
            <p:cNvSpPr>
              <a:spLocks noChangeArrowheads="1"/>
            </p:cNvSpPr>
            <p:nvPr/>
          </p:nvSpPr>
          <p:spPr bwMode="auto">
            <a:xfrm>
              <a:off x="2272" y="1893"/>
              <a:ext cx="216" cy="21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1" name="Line 21"/>
            <p:cNvSpPr>
              <a:spLocks noChangeShapeType="1"/>
            </p:cNvSpPr>
            <p:nvPr/>
          </p:nvSpPr>
          <p:spPr bwMode="auto">
            <a:xfrm>
              <a:off x="268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48" name="Group 22"/>
            <p:cNvGrpSpPr>
              <a:grpSpLocks/>
            </p:cNvGrpSpPr>
            <p:nvPr/>
          </p:nvGrpSpPr>
          <p:grpSpPr bwMode="auto">
            <a:xfrm>
              <a:off x="2632" y="976"/>
              <a:ext cx="224" cy="1136"/>
              <a:chOff x="0" y="0"/>
              <a:chExt cx="20000" cy="20000"/>
            </a:xfrm>
          </p:grpSpPr>
          <p:sp>
            <p:nvSpPr>
              <p:cNvPr id="286743" name="Rectangle 23"/>
              <p:cNvSpPr>
                <a:spLocks noChangeArrowheads="1"/>
              </p:cNvSpPr>
              <p:nvPr/>
            </p:nvSpPr>
            <p:spPr bwMode="auto">
              <a:xfrm>
                <a:off x="-11" y="0"/>
                <a:ext cx="20025" cy="335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4" name="Rectangle 24"/>
              <p:cNvSpPr>
                <a:spLocks noChangeArrowheads="1"/>
              </p:cNvSpPr>
              <p:nvPr/>
            </p:nvSpPr>
            <p:spPr bwMode="auto">
              <a:xfrm>
                <a:off x="684" y="3973"/>
                <a:ext cx="16479" cy="285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5" name="Rectangle 25"/>
              <p:cNvSpPr>
                <a:spLocks noChangeArrowheads="1"/>
              </p:cNvSpPr>
              <p:nvPr/>
            </p:nvSpPr>
            <p:spPr bwMode="auto">
              <a:xfrm>
                <a:off x="684" y="8192"/>
                <a:ext cx="16479" cy="323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6" name="Rectangle 26"/>
              <p:cNvSpPr>
                <a:spLocks noChangeArrowheads="1"/>
              </p:cNvSpPr>
              <p:nvPr/>
            </p:nvSpPr>
            <p:spPr bwMode="auto">
              <a:xfrm>
                <a:off x="684" y="11918"/>
                <a:ext cx="18634" cy="324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7" name="Rectangle 27"/>
              <p:cNvSpPr>
                <a:spLocks noChangeArrowheads="1"/>
              </p:cNvSpPr>
              <p:nvPr/>
            </p:nvSpPr>
            <p:spPr bwMode="auto">
              <a:xfrm>
                <a:off x="684" y="16137"/>
                <a:ext cx="19329" cy="386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48" name="Line 28"/>
            <p:cNvSpPr>
              <a:spLocks noChangeShapeType="1"/>
            </p:cNvSpPr>
            <p:nvPr/>
          </p:nvSpPr>
          <p:spPr bwMode="auto">
            <a:xfrm>
              <a:off x="304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50" name="Group 29"/>
            <p:cNvGrpSpPr>
              <a:grpSpLocks/>
            </p:cNvGrpSpPr>
            <p:nvPr/>
          </p:nvGrpSpPr>
          <p:grpSpPr bwMode="auto">
            <a:xfrm>
              <a:off x="2992" y="976"/>
              <a:ext cx="224" cy="1136"/>
              <a:chOff x="0" y="0"/>
              <a:chExt cx="20000" cy="20000"/>
            </a:xfrm>
          </p:grpSpPr>
          <p:sp>
            <p:nvSpPr>
              <p:cNvPr id="286750" name="Rectangle 30"/>
              <p:cNvSpPr>
                <a:spLocks noChangeArrowheads="1"/>
              </p:cNvSpPr>
              <p:nvPr/>
            </p:nvSpPr>
            <p:spPr bwMode="auto">
              <a:xfrm>
                <a:off x="-31" y="0"/>
                <a:ext cx="20025" cy="335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1" name="Rectangle 31"/>
              <p:cNvSpPr>
                <a:spLocks noChangeArrowheads="1"/>
              </p:cNvSpPr>
              <p:nvPr/>
            </p:nvSpPr>
            <p:spPr bwMode="auto">
              <a:xfrm>
                <a:off x="664" y="3973"/>
                <a:ext cx="16479" cy="285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2" name="Rectangle 32"/>
              <p:cNvSpPr>
                <a:spLocks noChangeArrowheads="1"/>
              </p:cNvSpPr>
              <p:nvPr/>
            </p:nvSpPr>
            <p:spPr bwMode="auto">
              <a:xfrm>
                <a:off x="664" y="8192"/>
                <a:ext cx="16479" cy="323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3" name="Rectangle 33"/>
              <p:cNvSpPr>
                <a:spLocks noChangeArrowheads="1"/>
              </p:cNvSpPr>
              <p:nvPr/>
            </p:nvSpPr>
            <p:spPr bwMode="auto">
              <a:xfrm>
                <a:off x="664" y="11918"/>
                <a:ext cx="18634" cy="324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4" name="Rectangle 34"/>
              <p:cNvSpPr>
                <a:spLocks noChangeArrowheads="1"/>
              </p:cNvSpPr>
              <p:nvPr/>
            </p:nvSpPr>
            <p:spPr bwMode="auto">
              <a:xfrm>
                <a:off x="664" y="16137"/>
                <a:ext cx="19329" cy="386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55" name="Line 35"/>
            <p:cNvSpPr>
              <a:spLocks noChangeShapeType="1"/>
            </p:cNvSpPr>
            <p:nvPr/>
          </p:nvSpPr>
          <p:spPr bwMode="auto">
            <a:xfrm>
              <a:off x="1032" y="1318"/>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6" name="Line 36"/>
            <p:cNvSpPr>
              <a:spLocks noChangeShapeType="1"/>
            </p:cNvSpPr>
            <p:nvPr/>
          </p:nvSpPr>
          <p:spPr bwMode="auto">
            <a:xfrm>
              <a:off x="1952" y="984"/>
              <a:ext cx="0" cy="1113"/>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53" name="Group 37"/>
            <p:cNvGrpSpPr>
              <a:grpSpLocks/>
            </p:cNvGrpSpPr>
            <p:nvPr/>
          </p:nvGrpSpPr>
          <p:grpSpPr bwMode="auto">
            <a:xfrm>
              <a:off x="1896" y="976"/>
              <a:ext cx="224" cy="1135"/>
              <a:chOff x="0" y="0"/>
              <a:chExt cx="20000" cy="20000"/>
            </a:xfrm>
          </p:grpSpPr>
          <p:sp>
            <p:nvSpPr>
              <p:cNvPr id="286758" name="Rectangle 38"/>
              <p:cNvSpPr>
                <a:spLocks noChangeArrowheads="1"/>
              </p:cNvSpPr>
              <p:nvPr/>
            </p:nvSpPr>
            <p:spPr bwMode="auto">
              <a:xfrm>
                <a:off x="-2" y="0"/>
                <a:ext cx="20025" cy="3357"/>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9" name="Rectangle 39"/>
              <p:cNvSpPr>
                <a:spLocks noChangeArrowheads="1"/>
              </p:cNvSpPr>
              <p:nvPr/>
            </p:nvSpPr>
            <p:spPr bwMode="auto">
              <a:xfrm>
                <a:off x="693" y="3976"/>
                <a:ext cx="16479" cy="28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0" name="Rectangle 40"/>
              <p:cNvSpPr>
                <a:spLocks noChangeArrowheads="1"/>
              </p:cNvSpPr>
              <p:nvPr/>
            </p:nvSpPr>
            <p:spPr bwMode="auto">
              <a:xfrm>
                <a:off x="693" y="8200"/>
                <a:ext cx="16479" cy="323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1" name="Rectangle 41"/>
              <p:cNvSpPr>
                <a:spLocks noChangeArrowheads="1"/>
              </p:cNvSpPr>
              <p:nvPr/>
            </p:nvSpPr>
            <p:spPr bwMode="auto">
              <a:xfrm>
                <a:off x="693" y="11928"/>
                <a:ext cx="18634" cy="323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2" name="Rectangle 42"/>
              <p:cNvSpPr>
                <a:spLocks noChangeArrowheads="1"/>
              </p:cNvSpPr>
              <p:nvPr/>
            </p:nvSpPr>
            <p:spPr bwMode="auto">
              <a:xfrm>
                <a:off x="693" y="16152"/>
                <a:ext cx="19329" cy="385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63" name="Line 43"/>
            <p:cNvSpPr>
              <a:spLocks noChangeShapeType="1"/>
            </p:cNvSpPr>
            <p:nvPr/>
          </p:nvSpPr>
          <p:spPr bwMode="auto">
            <a:xfrm>
              <a:off x="1016" y="1095"/>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4" name="Line 44"/>
            <p:cNvSpPr>
              <a:spLocks noChangeShapeType="1"/>
            </p:cNvSpPr>
            <p:nvPr/>
          </p:nvSpPr>
          <p:spPr bwMode="auto">
            <a:xfrm>
              <a:off x="1024" y="1556"/>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5" name="Line 45"/>
            <p:cNvSpPr>
              <a:spLocks noChangeShapeType="1"/>
            </p:cNvSpPr>
            <p:nvPr/>
          </p:nvSpPr>
          <p:spPr bwMode="auto">
            <a:xfrm>
              <a:off x="1016" y="1770"/>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6" name="Line 46"/>
            <p:cNvSpPr>
              <a:spLocks noChangeShapeType="1"/>
            </p:cNvSpPr>
            <p:nvPr/>
          </p:nvSpPr>
          <p:spPr bwMode="auto">
            <a:xfrm>
              <a:off x="1032" y="2006"/>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5" name="Group 47"/>
          <p:cNvGrpSpPr>
            <a:grpSpLocks/>
          </p:cNvGrpSpPr>
          <p:nvPr/>
        </p:nvGrpSpPr>
        <p:grpSpPr bwMode="auto">
          <a:xfrm>
            <a:off x="1104900" y="2566988"/>
            <a:ext cx="293688" cy="471487"/>
            <a:chOff x="960" y="1086"/>
            <a:chExt cx="144" cy="232"/>
          </a:xfrm>
        </p:grpSpPr>
        <p:sp>
          <p:nvSpPr>
            <p:cNvPr id="286768" name="Line 48"/>
            <p:cNvSpPr>
              <a:spLocks noChangeShapeType="1"/>
            </p:cNvSpPr>
            <p:nvPr/>
          </p:nvSpPr>
          <p:spPr bwMode="auto">
            <a:xfrm>
              <a:off x="1104" y="1086"/>
              <a:ext cx="0" cy="232"/>
            </a:xfrm>
            <a:prstGeom prst="line">
              <a:avLst/>
            </a:prstGeom>
            <a:noFill/>
            <a:ln w="25400">
              <a:solidFill>
                <a:srgbClr val="000066"/>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9" name="Rectangle 49"/>
            <p:cNvSpPr>
              <a:spLocks noChangeArrowheads="1"/>
            </p:cNvSpPr>
            <p:nvPr/>
          </p:nvSpPr>
          <p:spPr bwMode="auto">
            <a:xfrm>
              <a:off x="960" y="1128"/>
              <a:ext cx="136"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endParaRPr kumimoji="1" lang="en-US" altLang="zh-CN" sz="1000" i="1"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6" name="Group 50"/>
          <p:cNvGrpSpPr>
            <a:grpSpLocks/>
          </p:cNvGrpSpPr>
          <p:nvPr/>
        </p:nvGrpSpPr>
        <p:grpSpPr bwMode="auto">
          <a:xfrm>
            <a:off x="1446213" y="1824038"/>
            <a:ext cx="1663700" cy="1189037"/>
            <a:chOff x="1128" y="96"/>
            <a:chExt cx="816" cy="585"/>
          </a:xfrm>
        </p:grpSpPr>
        <p:sp>
          <p:nvSpPr>
            <p:cNvPr id="286771" name="Line 51"/>
            <p:cNvSpPr>
              <a:spLocks noChangeShapeType="1"/>
            </p:cNvSpPr>
            <p:nvPr/>
          </p:nvSpPr>
          <p:spPr bwMode="auto">
            <a:xfrm>
              <a:off x="1128" y="293"/>
              <a:ext cx="816" cy="388"/>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72" name="Line 52"/>
            <p:cNvSpPr>
              <a:spLocks noChangeShapeType="1"/>
            </p:cNvSpPr>
            <p:nvPr/>
          </p:nvSpPr>
          <p:spPr bwMode="auto">
            <a:xfrm>
              <a:off x="1192" y="96"/>
              <a:ext cx="752" cy="360"/>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7" name="Group 53"/>
          <p:cNvGrpSpPr>
            <a:grpSpLocks/>
          </p:cNvGrpSpPr>
          <p:nvPr/>
        </p:nvGrpSpPr>
        <p:grpSpPr bwMode="auto">
          <a:xfrm>
            <a:off x="3094038" y="1824038"/>
            <a:ext cx="1663700" cy="1203325"/>
            <a:chOff x="1936" y="96"/>
            <a:chExt cx="816" cy="592"/>
          </a:xfrm>
        </p:grpSpPr>
        <p:sp>
          <p:nvSpPr>
            <p:cNvPr id="286774" name="Line 54"/>
            <p:cNvSpPr>
              <a:spLocks noChangeShapeType="1"/>
            </p:cNvSpPr>
            <p:nvPr/>
          </p:nvSpPr>
          <p:spPr bwMode="auto">
            <a:xfrm flipH="1">
              <a:off x="1936" y="300"/>
              <a:ext cx="816" cy="388"/>
            </a:xfrm>
            <a:prstGeom prst="line">
              <a:avLst/>
            </a:prstGeom>
            <a:noFill/>
            <a:ln w="25400">
              <a:solidFill>
                <a:srgbClr val="C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75" name="Line 55"/>
            <p:cNvSpPr>
              <a:spLocks noChangeShapeType="1"/>
            </p:cNvSpPr>
            <p:nvPr/>
          </p:nvSpPr>
          <p:spPr bwMode="auto">
            <a:xfrm flipH="1">
              <a:off x="1944" y="96"/>
              <a:ext cx="752" cy="360"/>
            </a:xfrm>
            <a:prstGeom prst="line">
              <a:avLst/>
            </a:prstGeom>
            <a:noFill/>
            <a:ln w="25400">
              <a:solidFill>
                <a:srgbClr val="C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8" name="Group 56"/>
          <p:cNvGrpSpPr>
            <a:grpSpLocks/>
          </p:cNvGrpSpPr>
          <p:nvPr/>
        </p:nvGrpSpPr>
        <p:grpSpPr bwMode="auto">
          <a:xfrm>
            <a:off x="3468688" y="2238375"/>
            <a:ext cx="571500" cy="333375"/>
            <a:chOff x="2120" y="924"/>
            <a:chExt cx="280" cy="164"/>
          </a:xfrm>
        </p:grpSpPr>
        <p:sp>
          <p:nvSpPr>
            <p:cNvPr id="286777" name="Arc 57"/>
            <p:cNvSpPr>
              <a:spLocks/>
            </p:cNvSpPr>
            <p:nvPr/>
          </p:nvSpPr>
          <p:spPr bwMode="auto">
            <a:xfrm rot="473037">
              <a:off x="2120" y="981"/>
              <a:ext cx="74"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78" name="Rectangle 58"/>
            <p:cNvSpPr>
              <a:spLocks noChangeArrowheads="1"/>
            </p:cNvSpPr>
            <p:nvPr/>
          </p:nvSpPr>
          <p:spPr bwMode="auto">
            <a:xfrm>
              <a:off x="2184" y="924"/>
              <a:ext cx="216" cy="16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9" name="Group 59"/>
          <p:cNvGrpSpPr>
            <a:grpSpLocks/>
          </p:cNvGrpSpPr>
          <p:nvPr/>
        </p:nvGrpSpPr>
        <p:grpSpPr bwMode="auto">
          <a:xfrm>
            <a:off x="2278063" y="2209800"/>
            <a:ext cx="425450" cy="358775"/>
            <a:chOff x="1536" y="910"/>
            <a:chExt cx="208" cy="177"/>
          </a:xfrm>
        </p:grpSpPr>
        <p:sp>
          <p:nvSpPr>
            <p:cNvPr id="286780" name="Arc 60"/>
            <p:cNvSpPr>
              <a:spLocks/>
            </p:cNvSpPr>
            <p:nvPr/>
          </p:nvSpPr>
          <p:spPr bwMode="auto">
            <a:xfrm rot="21122288" flipH="1">
              <a:off x="1673" y="974"/>
              <a:ext cx="71" cy="1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1" name="Rectangle 61"/>
            <p:cNvSpPr>
              <a:spLocks noChangeArrowheads="1"/>
            </p:cNvSpPr>
            <p:nvPr/>
          </p:nvSpPr>
          <p:spPr bwMode="auto">
            <a:xfrm>
              <a:off x="1536" y="910"/>
              <a:ext cx="152" cy="17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82" name="Rectangle 62"/>
          <p:cNvSpPr>
            <a:spLocks noChangeArrowheads="1"/>
          </p:cNvSpPr>
          <p:nvPr/>
        </p:nvSpPr>
        <p:spPr bwMode="auto">
          <a:xfrm>
            <a:off x="1903413" y="3046413"/>
            <a:ext cx="873125" cy="33020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dirty="0" err="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dsin</a:t>
            </a:r>
            <a:r>
              <a:rPr kumimoji="1" lang="en-US" altLang="zh-CN" sz="2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01" name="Group 63"/>
          <p:cNvGrpSpPr>
            <a:grpSpLocks/>
          </p:cNvGrpSpPr>
          <p:nvPr/>
        </p:nvGrpSpPr>
        <p:grpSpPr bwMode="auto">
          <a:xfrm>
            <a:off x="2828925" y="2517775"/>
            <a:ext cx="558800" cy="476250"/>
            <a:chOff x="1806" y="1073"/>
            <a:chExt cx="274" cy="234"/>
          </a:xfrm>
        </p:grpSpPr>
        <p:sp>
          <p:nvSpPr>
            <p:cNvPr id="286784" name="Line 64"/>
            <p:cNvSpPr>
              <a:spLocks noChangeShapeType="1"/>
            </p:cNvSpPr>
            <p:nvPr/>
          </p:nvSpPr>
          <p:spPr bwMode="auto">
            <a:xfrm flipH="1">
              <a:off x="1824" y="1073"/>
              <a:ext cx="112" cy="169"/>
            </a:xfrm>
            <a:prstGeom prst="line">
              <a:avLst/>
            </a:prstGeom>
            <a:noFill/>
            <a:ln w="28575">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5" name="Line 65"/>
            <p:cNvSpPr>
              <a:spLocks noChangeShapeType="1"/>
            </p:cNvSpPr>
            <p:nvPr/>
          </p:nvSpPr>
          <p:spPr bwMode="auto">
            <a:xfrm>
              <a:off x="1960" y="1073"/>
              <a:ext cx="112" cy="169"/>
            </a:xfrm>
            <a:prstGeom prst="line">
              <a:avLst/>
            </a:prstGeom>
            <a:noFill/>
            <a:ln w="28575">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6" name="Line 66"/>
            <p:cNvSpPr>
              <a:spLocks noChangeShapeType="1"/>
            </p:cNvSpPr>
            <p:nvPr/>
          </p:nvSpPr>
          <p:spPr bwMode="auto">
            <a:xfrm>
              <a:off x="1806" y="1258"/>
              <a:ext cx="120" cy="49"/>
            </a:xfrm>
            <a:prstGeom prst="line">
              <a:avLst/>
            </a:prstGeom>
            <a:noFill/>
            <a:ln w="2857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7" name="Line 67"/>
            <p:cNvSpPr>
              <a:spLocks noChangeShapeType="1"/>
            </p:cNvSpPr>
            <p:nvPr/>
          </p:nvSpPr>
          <p:spPr bwMode="auto">
            <a:xfrm flipH="1">
              <a:off x="1960" y="1252"/>
              <a:ext cx="120" cy="51"/>
            </a:xfrm>
            <a:prstGeom prst="line">
              <a:avLst/>
            </a:prstGeom>
            <a:noFill/>
            <a:ln w="2857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8" name="Arc 68"/>
            <p:cNvSpPr>
              <a:spLocks/>
            </p:cNvSpPr>
            <p:nvPr/>
          </p:nvSpPr>
          <p:spPr bwMode="auto">
            <a:xfrm rot="1372667" flipV="1">
              <a:off x="1953" y="1170"/>
              <a:ext cx="71" cy="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9" name="Arc 69"/>
            <p:cNvSpPr>
              <a:spLocks/>
            </p:cNvSpPr>
            <p:nvPr/>
          </p:nvSpPr>
          <p:spPr bwMode="auto">
            <a:xfrm rot="2686142" flipV="1">
              <a:off x="1869" y="1165"/>
              <a:ext cx="71" cy="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90" name="Text Box 70"/>
          <p:cNvSpPr txBox="1">
            <a:spLocks noChangeArrowheads="1"/>
          </p:cNvSpPr>
          <p:nvPr/>
        </p:nvSpPr>
        <p:spPr bwMode="auto">
          <a:xfrm>
            <a:off x="560388" y="2116138"/>
            <a:ext cx="977900"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晶面</a:t>
            </a:r>
            <a:endPar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1" name="Text Box 71"/>
          <p:cNvSpPr txBox="1">
            <a:spLocks noChangeArrowheads="1"/>
          </p:cNvSpPr>
          <p:nvPr/>
        </p:nvSpPr>
        <p:spPr bwMode="auto">
          <a:xfrm>
            <a:off x="2376488" y="2701925"/>
            <a:ext cx="53816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kumimoji="1" lang="en-US" altLang="zh-CN" sz="16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2" name="Text Box 72"/>
          <p:cNvSpPr txBox="1">
            <a:spLocks noChangeArrowheads="1"/>
          </p:cNvSpPr>
          <p:nvPr/>
        </p:nvSpPr>
        <p:spPr bwMode="auto">
          <a:xfrm>
            <a:off x="2846388" y="2994025"/>
            <a:ext cx="53816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p>
        </p:txBody>
      </p:sp>
      <p:sp>
        <p:nvSpPr>
          <p:cNvPr id="286793" name="Text Box 73"/>
          <p:cNvSpPr txBox="1">
            <a:spLocks noChangeArrowheads="1"/>
          </p:cNvSpPr>
          <p:nvPr/>
        </p:nvSpPr>
        <p:spPr bwMode="auto">
          <a:xfrm>
            <a:off x="3375025" y="2735263"/>
            <a:ext cx="538163"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4" name="Line 74"/>
          <p:cNvSpPr>
            <a:spLocks noChangeShapeType="1"/>
          </p:cNvSpPr>
          <p:nvPr/>
        </p:nvSpPr>
        <p:spPr bwMode="auto">
          <a:xfrm flipH="1">
            <a:off x="2617788" y="2978150"/>
            <a:ext cx="346075" cy="220663"/>
          </a:xfrm>
          <a:prstGeom prst="line">
            <a:avLst/>
          </a:prstGeom>
          <a:noFill/>
          <a:ln w="25400">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9" name="Text Box 79"/>
          <p:cNvSpPr txBox="1">
            <a:spLocks noChangeArrowheads="1"/>
          </p:cNvSpPr>
          <p:nvPr/>
        </p:nvSpPr>
        <p:spPr bwMode="auto">
          <a:xfrm>
            <a:off x="5522913" y="5473700"/>
            <a:ext cx="36576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en-US" altLang="zh-CN" sz="3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1" lang="zh-CN" altLang="en-US" sz="3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布喇格公式</a:t>
            </a:r>
          </a:p>
        </p:txBody>
      </p:sp>
      <p:grpSp>
        <p:nvGrpSpPr>
          <p:cNvPr id="33808" name="Group 80"/>
          <p:cNvGrpSpPr>
            <a:grpSpLocks/>
          </p:cNvGrpSpPr>
          <p:nvPr/>
        </p:nvGrpSpPr>
        <p:grpSpPr bwMode="auto">
          <a:xfrm>
            <a:off x="4643438" y="1577975"/>
            <a:ext cx="412750" cy="914400"/>
            <a:chOff x="3004" y="0"/>
            <a:chExt cx="260" cy="576"/>
          </a:xfrm>
        </p:grpSpPr>
        <p:sp>
          <p:nvSpPr>
            <p:cNvPr id="286801" name="Rectangle 81"/>
            <p:cNvSpPr>
              <a:spLocks noChangeArrowheads="1"/>
            </p:cNvSpPr>
            <p:nvPr/>
          </p:nvSpPr>
          <p:spPr bwMode="auto">
            <a:xfrm>
              <a:off x="3058" y="296"/>
              <a:ext cx="206"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kumimoji="1" lang="en-US" altLang="zh-CN" sz="1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802" name="Rectangle 82"/>
            <p:cNvSpPr>
              <a:spLocks noChangeArrowheads="1"/>
            </p:cNvSpPr>
            <p:nvPr/>
          </p:nvSpPr>
          <p:spPr bwMode="auto">
            <a:xfrm>
              <a:off x="3004" y="0"/>
              <a:ext cx="23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p>
          </p:txBody>
        </p:sp>
      </p:grpSp>
      <p:sp>
        <p:nvSpPr>
          <p:cNvPr id="2" name="标题 1"/>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zh-CN" dirty="0" smtClean="0">
                <a:solidFill>
                  <a:srgbClr val="C00000"/>
                </a:solidFill>
              </a:rPr>
              <a:t>平行</a:t>
            </a:r>
            <a:r>
              <a:rPr lang="zh-CN" dirty="0">
                <a:solidFill>
                  <a:srgbClr val="C00000"/>
                </a:solidFill>
              </a:rPr>
              <a:t>面间散射光的</a:t>
            </a:r>
            <a:r>
              <a:rPr lang="zh-CN" dirty="0" smtClean="0">
                <a:solidFill>
                  <a:srgbClr val="C00000"/>
                </a:solidFill>
              </a:rPr>
              <a:t>干涉</a:t>
            </a:r>
            <a:endParaRPr lang="zh-CN" dirty="0">
              <a:solidFill>
                <a:srgbClr val="C00000"/>
              </a:solidFill>
            </a:endParaRPr>
          </a:p>
        </p:txBody>
      </p:sp>
      <p:graphicFrame>
        <p:nvGraphicFramePr>
          <p:cNvPr id="33810" name="Object 54"/>
          <p:cNvGraphicFramePr>
            <a:graphicFrameLocks noChangeAspect="1"/>
          </p:cNvGraphicFramePr>
          <p:nvPr/>
        </p:nvGraphicFramePr>
        <p:xfrm>
          <a:off x="1057275" y="4994275"/>
          <a:ext cx="4465638" cy="1528763"/>
        </p:xfrm>
        <a:graphic>
          <a:graphicData uri="http://schemas.openxmlformats.org/presentationml/2006/ole">
            <mc:AlternateContent xmlns:mc="http://schemas.openxmlformats.org/markup-compatibility/2006">
              <mc:Choice xmlns:v="urn:schemas-microsoft-com:vml" Requires="v">
                <p:oleObj spid="_x0000_s33879" name="公式" r:id="rId3" imgW="1851650" imgH="541065" progId="Equation.3">
                  <p:embed/>
                </p:oleObj>
              </mc:Choice>
              <mc:Fallback>
                <p:oleObj name="公式" r:id="rId3" imgW="1851650" imgH="541065"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5" y="4994275"/>
                        <a:ext cx="446563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457200" y="3222625"/>
            <a:ext cx="1109663"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讨论：</a:t>
            </a:r>
          </a:p>
        </p:txBody>
      </p:sp>
      <p:sp>
        <p:nvSpPr>
          <p:cNvPr id="104451" name="Rectangle 3"/>
          <p:cNvSpPr>
            <a:spLocks noChangeArrowheads="1"/>
          </p:cNvSpPr>
          <p:nvPr/>
        </p:nvSpPr>
        <p:spPr bwMode="auto">
          <a:xfrm>
            <a:off x="457200" y="3860800"/>
            <a:ext cx="7931150" cy="216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defRPr/>
            </a:pPr>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 如果晶格常数已知，可以用来测定</a:t>
            </a:r>
            <a:r>
              <a:rPr lang="zh-CN" altLang="zh-CN" sz="2400" i="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射线的波长，进行伦琴射线的光谱分析。</a:t>
            </a:r>
          </a:p>
          <a:p>
            <a:pPr>
              <a:lnSpc>
                <a:spcPct val="140000"/>
              </a:lnSpc>
              <a:defRPr/>
            </a:pPr>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如果</a:t>
            </a:r>
            <a:r>
              <a:rPr lang="zh-CN" altLang="zh-CN" sz="2400" i="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zh-CN"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射线的波长已知，可以用来测定晶体的晶格常数，进行晶体的结构分析。</a:t>
            </a:r>
          </a:p>
        </p:txBody>
      </p:sp>
      <p:sp>
        <p:nvSpPr>
          <p:cNvPr id="104452" name="Rectangle 4"/>
          <p:cNvSpPr>
            <a:spLocks noChangeArrowheads="1"/>
          </p:cNvSpPr>
          <p:nvPr/>
        </p:nvSpPr>
        <p:spPr bwMode="auto">
          <a:xfrm>
            <a:off x="457200" y="2613025"/>
            <a:ext cx="8229600" cy="53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defRPr/>
            </a:pPr>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符合上述条件时，各层晶面的反射线干涉后将相互加强。</a:t>
            </a:r>
          </a:p>
        </p:txBody>
      </p:sp>
      <p:graphicFrame>
        <p:nvGraphicFramePr>
          <p:cNvPr id="34821" name="Object 5"/>
          <p:cNvGraphicFramePr>
            <a:graphicFrameLocks/>
          </p:cNvGraphicFramePr>
          <p:nvPr/>
        </p:nvGraphicFramePr>
        <p:xfrm>
          <a:off x="1838325" y="1700213"/>
          <a:ext cx="5468938" cy="577850"/>
        </p:xfrm>
        <a:graphic>
          <a:graphicData uri="http://schemas.openxmlformats.org/presentationml/2006/ole">
            <mc:AlternateContent xmlns:mc="http://schemas.openxmlformats.org/markup-compatibility/2006">
              <mc:Choice xmlns:v="urn:schemas-microsoft-com:vml" Requires="v">
                <p:oleObj spid="_x0000_s34829" name="公式" r:id="rId3" imgW="2005729" imgH="203112" progId="Equation.3">
                  <p:embed/>
                </p:oleObj>
              </mc:Choice>
              <mc:Fallback>
                <p:oleObj name="公式" r:id="rId3" imgW="2005729" imgH="203112"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1700213"/>
                        <a:ext cx="54689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zh-CN" dirty="0" smtClean="0">
                <a:solidFill>
                  <a:srgbClr val="C00000"/>
                </a:solidFill>
              </a:rPr>
              <a:t>布</a:t>
            </a:r>
            <a:r>
              <a:rPr lang="zh-CN" dirty="0">
                <a:solidFill>
                  <a:srgbClr val="C00000"/>
                </a:solidFill>
              </a:rPr>
              <a:t>喇格</a:t>
            </a:r>
            <a:r>
              <a:rPr lang="zh-CN" dirty="0" smtClean="0">
                <a:solidFill>
                  <a:srgbClr val="C00000"/>
                </a:solidFill>
              </a:rPr>
              <a:t>公式</a:t>
            </a:r>
            <a:endParaRPr lang="zh-CN" dirty="0">
              <a:solidFill>
                <a:srgbClr val="C00000"/>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X</a:t>
            </a:r>
            <a:r>
              <a:rPr lang="zh-CN" altLang="en-US" dirty="0" smtClean="0"/>
              <a:t>射线衍射初探</a:t>
            </a:r>
            <a:r>
              <a:rPr lang="en-US" altLang="zh-CN" dirty="0" smtClean="0">
                <a:solidFill>
                  <a:srgbClr val="C00000"/>
                </a:solidFill>
              </a:rPr>
              <a:t>——X</a:t>
            </a:r>
            <a:r>
              <a:rPr lang="zh-CN" altLang="en-US" dirty="0" smtClean="0">
                <a:solidFill>
                  <a:srgbClr val="C00000"/>
                </a:solidFill>
              </a:rPr>
              <a:t>射线衍射谱</a:t>
            </a:r>
            <a:endParaRPr lang="zh-CN" altLang="en-US" dirty="0"/>
          </a:p>
        </p:txBody>
      </p:sp>
      <p:pic>
        <p:nvPicPr>
          <p:cNvPr id="3584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557338"/>
            <a:ext cx="6480175" cy="49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420938"/>
            <a:ext cx="46085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p:cNvSpPr>
            <a:spLocks noChangeArrowheads="1"/>
          </p:cNvSpPr>
          <p:nvPr/>
        </p:nvSpPr>
        <p:spPr bwMode="auto">
          <a:xfrm>
            <a:off x="3995738" y="6094413"/>
            <a:ext cx="48244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1800">
                <a:solidFill>
                  <a:srgbClr val="1C1C1C"/>
                </a:solidFill>
                <a:latin typeface="Times New Roman" panose="02020603050405020304" pitchFamily="18" charset="0"/>
                <a:ea typeface="宋体" panose="02010600030101010101" pitchFamily="2" charset="-122"/>
              </a:rPr>
              <a:t>http://www.sgcrystal.com/productweb/product_310.html</a:t>
            </a:r>
            <a:endParaRPr lang="zh-CN" altLang="en-US" sz="1800">
              <a:solidFill>
                <a:srgbClr val="1C1C1C"/>
              </a:solidFill>
              <a:latin typeface="Times New Roman" panose="02020603050405020304" pitchFamily="18" charset="0"/>
              <a:ea typeface="宋体" panose="02010600030101010101" pitchFamily="2" charset="-122"/>
            </a:endParaRPr>
          </a:p>
        </p:txBody>
      </p:sp>
      <p:graphicFrame>
        <p:nvGraphicFramePr>
          <p:cNvPr id="4" name="表格 3"/>
          <p:cNvGraphicFramePr>
            <a:graphicFrameLocks noGrp="1"/>
          </p:cNvGraphicFramePr>
          <p:nvPr/>
        </p:nvGraphicFramePr>
        <p:xfrm>
          <a:off x="4057650" y="1974850"/>
          <a:ext cx="4824413" cy="4114800"/>
        </p:xfrm>
        <a:graphic>
          <a:graphicData uri="http://schemas.openxmlformats.org/drawingml/2006/table">
            <a:tbl>
              <a:tblPr/>
              <a:tblGrid>
                <a:gridCol w="1780816">
                  <a:extLst>
                    <a:ext uri="{9D8B030D-6E8A-4147-A177-3AD203B41FA5}">
                      <a16:colId xmlns:a16="http://schemas.microsoft.com/office/drawing/2014/main" val="138144963"/>
                    </a:ext>
                  </a:extLst>
                </a:gridCol>
                <a:gridCol w="3043597">
                  <a:extLst>
                    <a:ext uri="{9D8B030D-6E8A-4147-A177-3AD203B41FA5}">
                      <a16:colId xmlns:a16="http://schemas.microsoft.com/office/drawing/2014/main" val="2575096408"/>
                    </a:ext>
                  </a:extLst>
                </a:gridCol>
              </a:tblGrid>
              <a:tr h="0">
                <a:tc gridSpan="2">
                  <a:txBody>
                    <a:bodyPr/>
                    <a:lstStyle/>
                    <a:p>
                      <a:pPr algn="ctr">
                        <a:lnSpc>
                          <a:spcPct val="125000"/>
                        </a:lnSpc>
                        <a:spcBef>
                          <a:spcPts val="0"/>
                        </a:spcBef>
                        <a:spcAft>
                          <a:spcPts val="0"/>
                        </a:spcAft>
                      </a:pP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主要性能参数</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hMerge="1">
                  <a:txBody>
                    <a:bodyPr/>
                    <a:lstStyle/>
                    <a:p>
                      <a:endParaRPr lang="zh-CN" altLang="en-US"/>
                    </a:p>
                  </a:txBody>
                  <a:tcPr/>
                </a:tc>
                <a:extLst>
                  <a:ext uri="{0D108BD9-81ED-4DB2-BD59-A6C34878D82A}">
                    <a16:rowId xmlns:a16="http://schemas.microsoft.com/office/drawing/2014/main" val="3379296993"/>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晶体名称</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氯化钠（</a:t>
                      </a: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NaCl）</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051120569"/>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晶体结构</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立方</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254265228"/>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生长方法</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结晶法</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450268582"/>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晶格常数</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a=5.642Å    </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141729816"/>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密度</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2.16（g/cm</a:t>
                      </a:r>
                      <a:r>
                        <a:rPr lang="en-US" sz="1200" b="1" baseline="30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055357447"/>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透过波段</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0.25~22.00um</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2930038098"/>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折射率</a:t>
                      </a: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t>
                      </a:r>
                      <a:r>
                        <a:rPr lang="en-US" sz="1200" b="1" baseline="-25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endPar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altLang="zh-CN"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1.54427</a:t>
                      </a:r>
                      <a:endPar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2333352253"/>
                  </a:ext>
                </a:extLst>
              </a:tr>
              <a:tr h="0">
                <a:tc>
                  <a:txBody>
                    <a:bodyPr/>
                    <a:lstStyle/>
                    <a:p>
                      <a:pPr algn="ctr">
                        <a:lnSpc>
                          <a:spcPct val="125000"/>
                        </a:lnSpc>
                        <a:spcBef>
                          <a:spcPts val="0"/>
                        </a:spcBef>
                        <a:spcAft>
                          <a:spcPts val="0"/>
                        </a:spcAft>
                      </a:pP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
                      </a: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透过率）</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altLang="zh-CN"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0.90</a:t>
                      </a:r>
                      <a:endPar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995009472"/>
                  </a:ext>
                </a:extLst>
              </a:tr>
              <a:tr h="0">
                <a:tc>
                  <a:txBody>
                    <a:bodyPr/>
                    <a:lstStyle/>
                    <a:p>
                      <a:pPr algn="ctr">
                        <a:lnSpc>
                          <a:spcPct val="125000"/>
                        </a:lnSpc>
                        <a:spcBef>
                          <a:spcPts val="0"/>
                        </a:spcBef>
                        <a:spcAft>
                          <a:spcPts val="0"/>
                        </a:spcAft>
                      </a:pPr>
                      <a:r>
                        <a:rPr lang="en-US" altLang="zh-CN"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Nf-</a:t>
                      </a: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（杂质吸收锋）</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altLang="zh-CN"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0.01270</a:t>
                      </a:r>
                      <a:endPar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782354861"/>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光洁度</a:t>
                      </a:r>
                      <a:r>
                        <a:rPr lang="en-US" altLang="zh-CN"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粗糙度</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80/50  ,&lt; 30nm</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686560663"/>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潮解</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该晶体是水溶性晶体，很容易潮解，不能用化学抛光，</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583163491"/>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晶向</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&lt;111&gt;.&lt;110&gt;.&lt;100&gt;</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228850910"/>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尺寸</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10×10×2.0mm、20*20*2.0mm.</a:t>
                      </a:r>
                    </a:p>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可按照客户需求加工</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2690271267"/>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抛光</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单面或双面</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208401180"/>
                  </a:ext>
                </a:extLst>
              </a:tr>
              <a:tr h="0">
                <a:tc>
                  <a:txBody>
                    <a:bodyPr/>
                    <a:lstStyle/>
                    <a:p>
                      <a:pPr algn="ctr">
                        <a:lnSpc>
                          <a:spcPct val="125000"/>
                        </a:lnSpc>
                        <a:spcBef>
                          <a:spcPts val="0"/>
                        </a:spcBef>
                        <a:spcAft>
                          <a:spcPts val="0"/>
                        </a:spcAft>
                      </a:pPr>
                      <a:r>
                        <a:rPr lang="zh-CN" altLang="en-US" sz="1200"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包装</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a:lnSpc>
                          <a:spcPct val="125000"/>
                        </a:lnSpc>
                        <a:spcBef>
                          <a:spcPts val="0"/>
                        </a:spcBef>
                        <a:spcAft>
                          <a:spcPts val="0"/>
                        </a:spcAft>
                      </a:pP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级洁净袋，</a:t>
                      </a:r>
                      <a:r>
                        <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1000</a:t>
                      </a: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级超净室</a:t>
                      </a:r>
                    </a:p>
                  </a:txBody>
                  <a:tcPr marL="68578" marR="68578"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3412412081"/>
                  </a:ext>
                </a:extLst>
              </a:tr>
            </a:tbl>
          </a:graphicData>
        </a:graphic>
      </p:graphicFrame>
      <p:pic>
        <p:nvPicPr>
          <p:cNvPr id="3691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676650"/>
            <a:ext cx="3509963"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20" name="矩形 6"/>
          <p:cNvSpPr>
            <a:spLocks noChangeArrowheads="1"/>
          </p:cNvSpPr>
          <p:nvPr/>
        </p:nvSpPr>
        <p:spPr bwMode="auto">
          <a:xfrm>
            <a:off x="4059238" y="1230313"/>
            <a:ext cx="5132387"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rPr>
              <a:t>（左下）上海大恒光学精密机械有限公司销售的氯化钠（</a:t>
            </a:r>
            <a:r>
              <a:rPr lang="en-US" altLang="zh-CN" sz="2000">
                <a:solidFill>
                  <a:srgbClr val="1C1C1C"/>
                </a:solidFill>
              </a:rPr>
              <a:t>NaCl</a:t>
            </a:r>
            <a:r>
              <a:rPr lang="zh-CN" altLang="en-US" sz="2000">
                <a:solidFill>
                  <a:srgbClr val="1C1C1C"/>
                </a:solidFill>
              </a:rPr>
              <a:t>）衬底</a:t>
            </a:r>
          </a:p>
          <a:p>
            <a:pPr>
              <a:spcBef>
                <a:spcPct val="0"/>
              </a:spcBef>
              <a:buFontTx/>
              <a:buNone/>
            </a:pPr>
            <a:endParaRPr lang="zh-CN" altLang="en-US" sz="2000">
              <a:solidFill>
                <a:srgbClr val="1C1C1C"/>
              </a:solidFill>
            </a:endParaRPr>
          </a:p>
        </p:txBody>
      </p:sp>
      <p:pic>
        <p:nvPicPr>
          <p:cNvPr id="3692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265238"/>
            <a:ext cx="35242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22" name="矩形 8"/>
          <p:cNvSpPr>
            <a:spLocks noChangeArrowheads="1"/>
          </p:cNvSpPr>
          <p:nvPr/>
        </p:nvSpPr>
        <p:spPr bwMode="auto">
          <a:xfrm>
            <a:off x="4057650" y="903288"/>
            <a:ext cx="4679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rPr>
              <a:t>（左上）百度百科</a:t>
            </a:r>
            <a:r>
              <a:rPr lang="en-US" altLang="zh-CN" sz="2000">
                <a:solidFill>
                  <a:srgbClr val="1C1C1C"/>
                </a:solidFill>
              </a:rPr>
              <a:t>NaCl</a:t>
            </a:r>
            <a:r>
              <a:rPr lang="zh-CN" altLang="en-US" sz="2000">
                <a:solidFill>
                  <a:srgbClr val="1C1C1C"/>
                </a:solidFill>
              </a:rPr>
              <a:t>晶体图片</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X</a:t>
            </a:r>
            <a:r>
              <a:rPr lang="zh-CN" altLang="en-US" dirty="0" smtClean="0"/>
              <a:t>射线衍射初探</a:t>
            </a:r>
            <a:r>
              <a:rPr lang="en-US" altLang="zh-CN" dirty="0" smtClean="0">
                <a:solidFill>
                  <a:srgbClr val="C00000"/>
                </a:solidFill>
              </a:rPr>
              <a:t>——</a:t>
            </a:r>
            <a:r>
              <a:rPr lang="zh-CN" altLang="en-US" dirty="0" smtClean="0">
                <a:solidFill>
                  <a:srgbClr val="C00000"/>
                </a:solidFill>
              </a:rPr>
              <a:t>基本思想</a:t>
            </a:r>
            <a:endParaRPr lang="zh-CN" altLang="en-US" dirty="0"/>
          </a:p>
        </p:txBody>
      </p:sp>
      <p:sp>
        <p:nvSpPr>
          <p:cNvPr id="3" name="文本框 2"/>
          <p:cNvSpPr txBox="1"/>
          <p:nvPr/>
        </p:nvSpPr>
        <p:spPr>
          <a:xfrm>
            <a:off x="457200" y="1700213"/>
            <a:ext cx="8229600" cy="4402137"/>
          </a:xfrm>
          <a:prstGeom prst="rect">
            <a:avLst/>
          </a:prstGeom>
          <a:noFill/>
        </p:spPr>
        <p:txBody>
          <a:bodyPr>
            <a:spAutoFit/>
          </a:bodyPr>
          <a:lstStyle/>
          <a:p>
            <a:pPr marL="457200" indent="-457200">
              <a:lnSpc>
                <a:spcPct val="200000"/>
              </a:lnSpc>
              <a:buFont typeface="Wingdings" panose="05000000000000000000" pitchFamily="2" charset="2"/>
              <a:buChar char="Ø"/>
              <a:defRPr/>
            </a:pPr>
            <a:r>
              <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射线是电磁波，具有衍射的波动性特征。</a:t>
            </a:r>
            <a:endPar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Ø"/>
              <a:defRPr/>
            </a:pP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晶体不仅具有规则的几何外形，其内部结构具有类似光栅结构的周期性的特征。</a:t>
            </a:r>
            <a:endPar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Ø"/>
              <a:defRPr/>
            </a:pP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这为研究晶体的结构提供了新的思想和方法，发展出了系列晶体结构理论和测量方法。</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zh-CN" altLang="en-US" sz="4000" dirty="0" smtClean="0">
                <a:effectLst>
                  <a:outerShdw blurRad="38100" dist="38100" dir="2700000" algn="tl">
                    <a:srgbClr val="000000">
                      <a:alpha val="43137"/>
                    </a:srgbClr>
                  </a:outerShdw>
                </a:effectLst>
              </a:rPr>
              <a:t>晶格</a:t>
            </a:r>
            <a:r>
              <a:rPr lang="en-US" altLang="zh-CN" sz="4000" dirty="0" smtClean="0">
                <a:effectLst>
                  <a:outerShdw blurRad="38100" dist="38100" dir="2700000" algn="tl">
                    <a:srgbClr val="000000">
                      <a:alpha val="43137"/>
                    </a:srgbClr>
                  </a:outerShdw>
                </a:effectLst>
              </a:rPr>
              <a:t>(lattice)</a:t>
            </a:r>
            <a:r>
              <a:rPr lang="zh-CN" altLang="en-US" sz="4000" dirty="0" smtClean="0">
                <a:effectLst>
                  <a:outerShdw blurRad="38100" dist="38100" dir="2700000" algn="tl">
                    <a:srgbClr val="000000">
                      <a:alpha val="43137"/>
                    </a:srgbClr>
                  </a:outerShdw>
                </a:effectLst>
              </a:rPr>
              <a:t>：</a:t>
            </a:r>
          </a:p>
        </p:txBody>
      </p:sp>
      <p:sp>
        <p:nvSpPr>
          <p:cNvPr id="2" name="内容占位符 1"/>
          <p:cNvSpPr>
            <a:spLocks noGrp="1"/>
          </p:cNvSpPr>
          <p:nvPr>
            <p:ph sz="half" idx="1"/>
          </p:nvPr>
        </p:nvSpPr>
        <p:spPr>
          <a:ln w="38100">
            <a:solidFill>
              <a:srgbClr val="0070C0"/>
            </a:solidFill>
            <a:prstDash val="dash"/>
          </a:ln>
        </p:spPr>
        <p:txBody>
          <a:bodyPr anchor="ctr">
            <a:normAutofit/>
          </a:bodyPr>
          <a:lstStyle/>
          <a:p>
            <a:pPr>
              <a:lnSpc>
                <a:spcPct val="150000"/>
              </a:lnSpc>
              <a:spcBef>
                <a:spcPts val="1200"/>
              </a:spcBef>
              <a:defRPr/>
            </a:pPr>
            <a:r>
              <a:rPr lang="zh-CN" altLang="en-US" sz="2200" dirty="0">
                <a:solidFill>
                  <a:srgbClr val="C00000"/>
                </a:solidFill>
              </a:rPr>
              <a:t>晶格</a:t>
            </a:r>
            <a:r>
              <a:rPr lang="zh-CN" altLang="en-US" sz="2200" dirty="0"/>
              <a:t>是指晶体中原子排列的具体形式。</a:t>
            </a:r>
            <a:endParaRPr lang="en-US" altLang="zh-CN" sz="2200" dirty="0"/>
          </a:p>
          <a:p>
            <a:pPr>
              <a:lnSpc>
                <a:spcPct val="150000"/>
              </a:lnSpc>
              <a:spcBef>
                <a:spcPts val="1200"/>
              </a:spcBef>
              <a:defRPr/>
            </a:pPr>
            <a:r>
              <a:rPr lang="zh-CN" altLang="en-US" sz="2200" dirty="0"/>
              <a:t>具有</a:t>
            </a:r>
            <a:r>
              <a:rPr lang="zh-CN" altLang="en-US" sz="2200" dirty="0">
                <a:solidFill>
                  <a:srgbClr val="C00000"/>
                </a:solidFill>
              </a:rPr>
              <a:t>不同晶格</a:t>
            </a:r>
            <a:r>
              <a:rPr lang="zh-CN" altLang="en-US" sz="2200" dirty="0"/>
              <a:t>是指原子规则排列的形式不同；</a:t>
            </a:r>
            <a:endParaRPr lang="en-US" altLang="zh-CN" sz="2200" dirty="0"/>
          </a:p>
          <a:p>
            <a:pPr>
              <a:lnSpc>
                <a:spcPct val="150000"/>
              </a:lnSpc>
              <a:spcBef>
                <a:spcPts val="1200"/>
              </a:spcBef>
              <a:defRPr/>
            </a:pPr>
            <a:r>
              <a:rPr lang="zh-CN" altLang="en-US" sz="2200" dirty="0"/>
              <a:t>具有</a:t>
            </a:r>
            <a:r>
              <a:rPr lang="zh-CN" altLang="en-US" sz="2200" dirty="0">
                <a:solidFill>
                  <a:srgbClr val="C00000"/>
                </a:solidFill>
              </a:rPr>
              <a:t>相同晶格</a:t>
            </a:r>
            <a:r>
              <a:rPr lang="zh-CN" altLang="en-US" sz="2200" dirty="0"/>
              <a:t>是指原子排列形式相同而原子间距不同。</a:t>
            </a:r>
            <a:r>
              <a:rPr lang="zh-CN" altLang="en-US" sz="2000" dirty="0"/>
              <a:t>（例如：</a:t>
            </a:r>
            <a:r>
              <a:rPr lang="en-US" altLang="zh-CN" sz="2000" dirty="0"/>
              <a:t>Cu</a:t>
            </a:r>
            <a:r>
              <a:rPr lang="zh-CN" altLang="en-US" sz="2000" dirty="0"/>
              <a:t>和</a:t>
            </a:r>
            <a:r>
              <a:rPr lang="en-US" altLang="zh-CN" sz="2000" dirty="0"/>
              <a:t>Ag</a:t>
            </a:r>
            <a:r>
              <a:rPr lang="zh-CN" altLang="en-US" sz="2000" dirty="0"/>
              <a:t>，</a:t>
            </a:r>
            <a:r>
              <a:rPr lang="en-US" altLang="zh-CN" sz="2000" dirty="0"/>
              <a:t>Ge</a:t>
            </a:r>
            <a:r>
              <a:rPr lang="zh-CN" altLang="en-US" sz="2000" dirty="0"/>
              <a:t>和</a:t>
            </a:r>
            <a:r>
              <a:rPr lang="en-US" altLang="zh-CN" sz="2000" dirty="0"/>
              <a:t>Si</a:t>
            </a:r>
            <a:r>
              <a:rPr lang="zh-CN" altLang="en-US" sz="2000" dirty="0" smtClean="0"/>
              <a:t>）</a:t>
            </a:r>
            <a:endParaRPr lang="zh-CN" altLang="en-US" sz="2200" dirty="0"/>
          </a:p>
        </p:txBody>
      </p:sp>
      <p:sp>
        <p:nvSpPr>
          <p:cNvPr id="5" name="内容占位符 4"/>
          <p:cNvSpPr>
            <a:spLocks noGrp="1"/>
          </p:cNvSpPr>
          <p:nvPr>
            <p:ph sz="half" idx="2"/>
          </p:nvPr>
        </p:nvSpPr>
        <p:spPr>
          <a:ln w="38100">
            <a:solidFill>
              <a:srgbClr val="0070C0"/>
            </a:solidFill>
            <a:prstDash val="dash"/>
          </a:ln>
        </p:spPr>
        <p:txBody>
          <a:bodyPr/>
          <a:lstStyle/>
          <a:p>
            <a:pPr>
              <a:defRPr/>
            </a:pPr>
            <a:endParaRPr/>
          </a:p>
        </p:txBody>
      </p:sp>
      <p:pic>
        <p:nvPicPr>
          <p:cNvPr id="38917" name="Picture 4" descr="fig11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788" y="1719263"/>
            <a:ext cx="3781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5"/>
          <p:cNvSpPr txBox="1">
            <a:spLocks noChangeArrowheads="1"/>
          </p:cNvSpPr>
          <p:nvPr/>
        </p:nvSpPr>
        <p:spPr bwMode="auto">
          <a:xfrm>
            <a:off x="5951538" y="5426075"/>
            <a:ext cx="272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zh-CN" altLang="en-US" sz="2800" dirty="0" smtClean="0">
                <a:solidFill>
                  <a:srgbClr val="0000CC"/>
                </a:solidFill>
                <a:effectLst>
                  <a:outerShdw blurRad="38100" dist="38100" dir="2700000" algn="tl">
                    <a:srgbClr val="000000">
                      <a:alpha val="43137"/>
                    </a:srgbClr>
                  </a:outerShdw>
                </a:effectLst>
                <a:latin typeface="微软雅黑" panose="020B0503020204020204" pitchFamily="34" charset="-122"/>
              </a:rPr>
              <a:t>晶格的几何模型</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468313" y="1506538"/>
            <a:ext cx="82184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indent="0">
              <a:lnSpc>
                <a:spcPct val="120000"/>
              </a:lnSpc>
              <a:buFontTx/>
              <a:buNone/>
              <a:defRPr/>
            </a:pPr>
            <a:r>
              <a:rPr lang="zh-CN" altLang="en-US" sz="2200" dirty="0" smtClean="0">
                <a:solidFill>
                  <a:srgbClr val="C00000"/>
                </a:solidFill>
                <a:effectLst>
                  <a:outerShdw blurRad="38100" dist="38100" dir="2700000" algn="tl">
                    <a:srgbClr val="000000">
                      <a:alpha val="43137"/>
                    </a:srgbClr>
                  </a:outerShdw>
                </a:effectLst>
                <a:latin typeface="微软雅黑" panose="020B0503020204020204" pitchFamily="34" charset="-122"/>
              </a:rPr>
              <a:t>定义：</a:t>
            </a:r>
            <a:r>
              <a:rPr lang="zh-CN" altLang="en-US" sz="2200" dirty="0" smtClean="0">
                <a:effectLst>
                  <a:outerShdw blurRad="38100" dist="38100" dir="2700000" algn="tl">
                    <a:srgbClr val="000000">
                      <a:alpha val="43137"/>
                    </a:srgbClr>
                  </a:outerShdw>
                </a:effectLst>
                <a:latin typeface="微软雅黑" panose="020B0503020204020204" pitchFamily="34" charset="-122"/>
              </a:rPr>
              <a:t>构成晶体的质点</a:t>
            </a:r>
            <a:r>
              <a:rPr lang="en-US" altLang="zh-CN" sz="2200" dirty="0" smtClean="0">
                <a:effectLst>
                  <a:outerShdw blurRad="38100" dist="38100" dir="2700000" algn="tl">
                    <a:srgbClr val="000000">
                      <a:alpha val="43137"/>
                    </a:srgbClr>
                  </a:outerShdw>
                </a:effectLst>
                <a:latin typeface="微软雅黑" panose="020B0503020204020204" pitchFamily="34" charset="-122"/>
              </a:rPr>
              <a:t>(</a:t>
            </a:r>
            <a:r>
              <a:rPr lang="zh-CN" altLang="en-US" sz="2200" dirty="0" smtClean="0">
                <a:effectLst>
                  <a:outerShdw blurRad="38100" dist="38100" dir="2700000" algn="tl">
                    <a:srgbClr val="000000">
                      <a:alpha val="43137"/>
                    </a:srgbClr>
                  </a:outerShdw>
                </a:effectLst>
                <a:latin typeface="微软雅黑" panose="020B0503020204020204" pitchFamily="34" charset="-122"/>
              </a:rPr>
              <a:t>离子分子或原子或结构单元</a:t>
            </a:r>
            <a:r>
              <a:rPr lang="en-US" altLang="zh-CN" sz="2200" dirty="0" smtClean="0">
                <a:effectLst>
                  <a:outerShdw blurRad="38100" dist="38100" dir="2700000" algn="tl">
                    <a:srgbClr val="000000">
                      <a:alpha val="43137"/>
                    </a:srgbClr>
                  </a:outerShdw>
                </a:effectLst>
                <a:latin typeface="微软雅黑" panose="020B0503020204020204" pitchFamily="34" charset="-122"/>
              </a:rPr>
              <a:t>)</a:t>
            </a:r>
            <a:r>
              <a:rPr lang="zh-CN" altLang="en-US" sz="2200" dirty="0" smtClean="0">
                <a:effectLst>
                  <a:outerShdw blurRad="38100" dist="38100" dir="2700000" algn="tl">
                    <a:srgbClr val="000000">
                      <a:alpha val="43137"/>
                    </a:srgbClr>
                  </a:outerShdw>
                </a:effectLst>
                <a:latin typeface="微软雅黑" panose="020B0503020204020204" pitchFamily="34" charset="-122"/>
              </a:rPr>
              <a:t>在空间作有规律的周期性排列</a:t>
            </a:r>
            <a:r>
              <a:rPr lang="zh-CN" altLang="en-US" sz="2200" dirty="0" smtClean="0">
                <a:solidFill>
                  <a:srgbClr val="990000"/>
                </a:solidFill>
                <a:effectLst>
                  <a:outerShdw blurRad="38100" dist="38100" dir="2700000" algn="tl">
                    <a:srgbClr val="000000">
                      <a:alpha val="43137"/>
                    </a:srgbClr>
                  </a:outerShdw>
                </a:effectLst>
                <a:latin typeface="微软雅黑" panose="020B0503020204020204" pitchFamily="34" charset="-122"/>
              </a:rPr>
              <a:t>；</a:t>
            </a:r>
          </a:p>
        </p:txBody>
      </p:sp>
      <p:sp>
        <p:nvSpPr>
          <p:cNvPr id="4" name="标题 3"/>
          <p:cNvSpPr>
            <a:spLocks noGrp="1"/>
          </p:cNvSpPr>
          <p:nvPr>
            <p:ph type="title"/>
          </p:nvPr>
        </p:nvSpPr>
        <p:spPr/>
        <p:txBody>
          <a:bodyPr/>
          <a:lstStyle/>
          <a:p>
            <a:pPr>
              <a:defRPr/>
            </a:pPr>
            <a:r>
              <a:rPr lang="zh-CN" altLang="en-US" kern="1200" dirty="0">
                <a:solidFill>
                  <a:srgbClr val="990000"/>
                </a:solidFill>
                <a:effectLst>
                  <a:outerShdw blurRad="38100" dist="38100" dir="2700000" algn="tl">
                    <a:srgbClr val="000000">
                      <a:alpha val="43137"/>
                    </a:srgbClr>
                  </a:outerShdw>
                </a:effectLst>
                <a:latin typeface="微软雅黑" panose="020B0503020204020204" pitchFamily="34" charset="-122"/>
                <a:cs typeface="+mn-cs"/>
              </a:rPr>
              <a:t>几何模型：</a:t>
            </a:r>
            <a:r>
              <a:rPr lang="zh-CN" altLang="en-US" dirty="0" smtClean="0"/>
              <a:t>空间点阵</a:t>
            </a:r>
            <a:endParaRPr lang="zh-CN" altLang="en-US" dirty="0"/>
          </a:p>
        </p:txBody>
      </p:sp>
      <p:sp>
        <p:nvSpPr>
          <p:cNvPr id="6" name="矩形 5"/>
          <p:cNvSpPr/>
          <p:nvPr/>
        </p:nvSpPr>
        <p:spPr>
          <a:xfrm>
            <a:off x="839788" y="2427288"/>
            <a:ext cx="4379912" cy="2936875"/>
          </a:xfrm>
          <a:prstGeom prst="rect">
            <a:avLst/>
          </a:prstGeom>
        </p:spPr>
        <p:txBody>
          <a:bodyPr>
            <a:spAutoFit/>
          </a:bodyPr>
          <a:lstStyle/>
          <a:p>
            <a:pPr>
              <a:lnSpc>
                <a:spcPct val="120000"/>
              </a:lnSpc>
              <a:defRPr/>
            </a:pPr>
            <a:r>
              <a:rPr lang="zh-CN" altLang="en-US" sz="2200" dirty="0">
                <a:solidFill>
                  <a:srgbClr val="3116F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阵点：</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点阵中的各个点；</a:t>
            </a:r>
            <a:endPar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defRPr/>
            </a:pPr>
            <a:r>
              <a:rPr lang="zh-CN" altLang="en-US" sz="2200" dirty="0">
                <a:solidFill>
                  <a:srgbClr val="3116F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空间格子：</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阵点连线组成的空间结构，即</a:t>
            </a:r>
            <a:r>
              <a:rPr lang="en-US" altLang="zh-CN" sz="2200" dirty="0" err="1">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Bravias</a:t>
            </a:r>
            <a:r>
              <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格子；</a:t>
            </a:r>
            <a:endPar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defRPr/>
            </a:pPr>
            <a:r>
              <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空间点阵</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是一种数学上的抽象；</a:t>
            </a:r>
          </a:p>
          <a:p>
            <a:pPr>
              <a:lnSpc>
                <a:spcPct val="120000"/>
              </a:lnSpc>
              <a:defRPr/>
            </a:pP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每个阵点所代表的原子或原子集团叫做</a:t>
            </a:r>
            <a:r>
              <a:rPr lang="zh-CN" altLang="en-US" sz="2200" dirty="0">
                <a:solidFill>
                  <a:srgbClr val="3116F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基元</a:t>
            </a:r>
            <a:r>
              <a:rPr lang="en-US" altLang="zh-CN"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defRPr/>
            </a:pP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点阵</a:t>
            </a:r>
            <a:r>
              <a:rPr lang="en-US" altLang="zh-CN"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基元</a:t>
            </a:r>
            <a:r>
              <a:rPr lang="en-US" altLang="zh-CN"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晶体结构</a:t>
            </a:r>
          </a:p>
        </p:txBody>
      </p:sp>
      <p:pic>
        <p:nvPicPr>
          <p:cNvPr id="40965" name="Picture 6" descr="FG13_48"/>
          <p:cNvPicPr>
            <a:picLocks noChangeAspect="1" noChangeArrowheads="1"/>
          </p:cNvPicPr>
          <p:nvPr/>
        </p:nvPicPr>
        <p:blipFill>
          <a:blip r:embed="rId4">
            <a:extLst>
              <a:ext uri="{28A0092B-C50C-407E-A947-70E740481C1C}">
                <a14:useLocalDpi xmlns:a14="http://schemas.microsoft.com/office/drawing/2010/main" val="0"/>
              </a:ext>
            </a:extLst>
          </a:blip>
          <a:srcRect r="41295"/>
          <a:stretch>
            <a:fillRect/>
          </a:stretch>
        </p:blipFill>
        <p:spPr bwMode="auto">
          <a:xfrm>
            <a:off x="5797550" y="5010150"/>
            <a:ext cx="30226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上箭头 8"/>
          <p:cNvSpPr>
            <a:spLocks noChangeArrowheads="1"/>
          </p:cNvSpPr>
          <p:nvPr/>
        </p:nvSpPr>
        <p:spPr bwMode="auto">
          <a:xfrm>
            <a:off x="1131888" y="5468938"/>
            <a:ext cx="142875" cy="309562"/>
          </a:xfrm>
          <a:prstGeom prst="upArrow">
            <a:avLst>
              <a:gd name="adj1" fmla="val 50000"/>
              <a:gd name="adj2" fmla="val 50375"/>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67" name="上箭头 43"/>
          <p:cNvSpPr>
            <a:spLocks noChangeArrowheads="1"/>
          </p:cNvSpPr>
          <p:nvPr/>
        </p:nvSpPr>
        <p:spPr bwMode="auto">
          <a:xfrm>
            <a:off x="1828800" y="5472113"/>
            <a:ext cx="142875" cy="309562"/>
          </a:xfrm>
          <a:prstGeom prst="upArrow">
            <a:avLst>
              <a:gd name="adj1" fmla="val 50000"/>
              <a:gd name="adj2" fmla="val 50375"/>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0" name="文本框 9"/>
          <p:cNvSpPr txBox="1"/>
          <p:nvPr/>
        </p:nvSpPr>
        <p:spPr>
          <a:xfrm>
            <a:off x="839788" y="5878513"/>
            <a:ext cx="646112" cy="646112"/>
          </a:xfrm>
          <a:prstGeom prst="rect">
            <a:avLst/>
          </a:prstGeom>
          <a:noFill/>
        </p:spPr>
        <p:txBody>
          <a:bodyPr wrap="none">
            <a:spAutoFit/>
          </a:bodyPr>
          <a:lstStyle/>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几何</a:t>
            </a:r>
            <a:endParaRPr lang="en-US" altLang="zh-CN"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sp>
        <p:nvSpPr>
          <p:cNvPr id="46" name="文本框 45"/>
          <p:cNvSpPr txBox="1"/>
          <p:nvPr/>
        </p:nvSpPr>
        <p:spPr>
          <a:xfrm>
            <a:off x="1577975" y="5791200"/>
            <a:ext cx="762000" cy="922338"/>
          </a:xfrm>
          <a:prstGeom prst="rect">
            <a:avLst/>
          </a:prstGeom>
          <a:noFill/>
        </p:spPr>
        <p:txBody>
          <a:bodyPr>
            <a:spAutoFit/>
          </a:bodyPr>
          <a:lstStyle/>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endParaRPr lang="en-US" altLang="zh-CN"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重复</a:t>
            </a:r>
            <a:endParaRPr lang="en-US" altLang="zh-CN"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单元</a:t>
            </a:r>
          </a:p>
        </p:txBody>
      </p:sp>
      <p:grpSp>
        <p:nvGrpSpPr>
          <p:cNvPr id="40970" name="组合 11"/>
          <p:cNvGrpSpPr>
            <a:grpSpLocks/>
          </p:cNvGrpSpPr>
          <p:nvPr/>
        </p:nvGrpSpPr>
        <p:grpSpPr bwMode="auto">
          <a:xfrm>
            <a:off x="2627313" y="5229225"/>
            <a:ext cx="3128962" cy="1571625"/>
            <a:chOff x="5313570" y="2376054"/>
            <a:chExt cx="2700353" cy="1344100"/>
          </a:xfrm>
        </p:grpSpPr>
        <p:grpSp>
          <p:nvGrpSpPr>
            <p:cNvPr id="40972" name="组合 6"/>
            <p:cNvGrpSpPr>
              <a:grpSpLocks/>
            </p:cNvGrpSpPr>
            <p:nvPr/>
          </p:nvGrpSpPr>
          <p:grpSpPr bwMode="auto">
            <a:xfrm>
              <a:off x="5313570" y="2376054"/>
              <a:ext cx="2700353" cy="1344100"/>
              <a:chOff x="5286715" y="2420408"/>
              <a:chExt cx="3326495" cy="1655762"/>
            </a:xfrm>
          </p:grpSpPr>
          <p:grpSp>
            <p:nvGrpSpPr>
              <p:cNvPr id="40974" name="Group 4"/>
              <p:cNvGrpSpPr>
                <a:grpSpLocks/>
              </p:cNvGrpSpPr>
              <p:nvPr/>
            </p:nvGrpSpPr>
            <p:grpSpPr bwMode="auto">
              <a:xfrm>
                <a:off x="5286715" y="2420408"/>
                <a:ext cx="1860991" cy="1655762"/>
                <a:chOff x="0" y="0"/>
                <a:chExt cx="960" cy="864"/>
              </a:xfrm>
            </p:grpSpPr>
            <p:sp>
              <p:nvSpPr>
                <p:cNvPr id="40976" name="Rectangle 5"/>
                <p:cNvSpPr>
                  <a:spLocks noChangeArrowheads="1"/>
                </p:cNvSpPr>
                <p:nvPr/>
              </p:nvSpPr>
              <p:spPr bwMode="auto">
                <a:xfrm>
                  <a:off x="42" y="247"/>
                  <a:ext cx="62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77" name="Rectangle 6"/>
                <p:cNvSpPr>
                  <a:spLocks noChangeArrowheads="1"/>
                </p:cNvSpPr>
                <p:nvPr/>
              </p:nvSpPr>
              <p:spPr bwMode="auto">
                <a:xfrm>
                  <a:off x="292" y="41"/>
                  <a:ext cx="62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78" name="Line 7"/>
                <p:cNvSpPr>
                  <a:spLocks noChangeShapeType="1"/>
                </p:cNvSpPr>
                <p:nvPr/>
              </p:nvSpPr>
              <p:spPr bwMode="auto">
                <a:xfrm flipH="1">
                  <a:off x="42" y="41"/>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8"/>
                <p:cNvSpPr>
                  <a:spLocks noChangeShapeType="1"/>
                </p:cNvSpPr>
                <p:nvPr/>
              </p:nvSpPr>
              <p:spPr bwMode="auto">
                <a:xfrm flipH="1">
                  <a:off x="668" y="41"/>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Line 9"/>
                <p:cNvSpPr>
                  <a:spLocks noChangeShapeType="1"/>
                </p:cNvSpPr>
                <p:nvPr/>
              </p:nvSpPr>
              <p:spPr bwMode="auto">
                <a:xfrm flipH="1">
                  <a:off x="42" y="617"/>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1" name="Line 10"/>
                <p:cNvSpPr>
                  <a:spLocks noChangeShapeType="1"/>
                </p:cNvSpPr>
                <p:nvPr/>
              </p:nvSpPr>
              <p:spPr bwMode="auto">
                <a:xfrm flipH="1">
                  <a:off x="668" y="617"/>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Oval 11"/>
                <p:cNvSpPr>
                  <a:spLocks noChangeArrowheads="1"/>
                </p:cNvSpPr>
                <p:nvPr/>
              </p:nvSpPr>
              <p:spPr bwMode="auto">
                <a:xfrm>
                  <a:off x="250" y="0"/>
                  <a:ext cx="84"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3" name="Oval 12"/>
                <p:cNvSpPr>
                  <a:spLocks noChangeArrowheads="1"/>
                </p:cNvSpPr>
                <p:nvPr/>
              </p:nvSpPr>
              <p:spPr bwMode="auto">
                <a:xfrm>
                  <a:off x="877" y="0"/>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4" name="Oval 13"/>
                <p:cNvSpPr>
                  <a:spLocks noChangeArrowheads="1"/>
                </p:cNvSpPr>
                <p:nvPr/>
              </p:nvSpPr>
              <p:spPr bwMode="auto">
                <a:xfrm>
                  <a:off x="250" y="576"/>
                  <a:ext cx="84" cy="82"/>
                </a:xfrm>
                <a:prstGeom prst="ellipse">
                  <a:avLst/>
                </a:prstGeom>
                <a:solidFill>
                  <a:schemeClr val="bg2"/>
                </a:solidFill>
                <a:ln w="127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5" name="Oval 14"/>
                <p:cNvSpPr>
                  <a:spLocks noChangeArrowheads="1"/>
                </p:cNvSpPr>
                <p:nvPr/>
              </p:nvSpPr>
              <p:spPr bwMode="auto">
                <a:xfrm>
                  <a:off x="0" y="206"/>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6" name="Oval 15"/>
                <p:cNvSpPr>
                  <a:spLocks noChangeArrowheads="1"/>
                </p:cNvSpPr>
                <p:nvPr/>
              </p:nvSpPr>
              <p:spPr bwMode="auto">
                <a:xfrm>
                  <a:off x="626" y="206"/>
                  <a:ext cx="84"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7" name="Oval 16"/>
                <p:cNvSpPr>
                  <a:spLocks noChangeArrowheads="1"/>
                </p:cNvSpPr>
                <p:nvPr/>
              </p:nvSpPr>
              <p:spPr bwMode="auto">
                <a:xfrm>
                  <a:off x="0" y="782"/>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8" name="Oval 17"/>
                <p:cNvSpPr>
                  <a:spLocks noChangeArrowheads="1"/>
                </p:cNvSpPr>
                <p:nvPr/>
              </p:nvSpPr>
              <p:spPr bwMode="auto">
                <a:xfrm>
                  <a:off x="626" y="782"/>
                  <a:ext cx="84"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9" name="Oval 18"/>
                <p:cNvSpPr>
                  <a:spLocks noChangeArrowheads="1"/>
                </p:cNvSpPr>
                <p:nvPr/>
              </p:nvSpPr>
              <p:spPr bwMode="auto">
                <a:xfrm>
                  <a:off x="877" y="576"/>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0" name="Oval 19"/>
                <p:cNvSpPr>
                  <a:spLocks noChangeArrowheads="1"/>
                </p:cNvSpPr>
                <p:nvPr/>
              </p:nvSpPr>
              <p:spPr bwMode="auto">
                <a:xfrm>
                  <a:off x="125" y="411"/>
                  <a:ext cx="84" cy="83"/>
                </a:xfrm>
                <a:prstGeom prst="ellipse">
                  <a:avLst/>
                </a:prstGeom>
                <a:solidFill>
                  <a:schemeClr val="bg2"/>
                </a:solidFill>
                <a:ln w="127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1" name="Oval 20"/>
                <p:cNvSpPr>
                  <a:spLocks noChangeArrowheads="1"/>
                </p:cNvSpPr>
                <p:nvPr/>
              </p:nvSpPr>
              <p:spPr bwMode="auto">
                <a:xfrm>
                  <a:off x="417" y="82"/>
                  <a:ext cx="84" cy="8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2" name="Oval 21"/>
                <p:cNvSpPr>
                  <a:spLocks noChangeArrowheads="1"/>
                </p:cNvSpPr>
                <p:nvPr/>
              </p:nvSpPr>
              <p:spPr bwMode="auto">
                <a:xfrm>
                  <a:off x="543" y="329"/>
                  <a:ext cx="83" cy="82"/>
                </a:xfrm>
                <a:prstGeom prst="ellipse">
                  <a:avLst/>
                </a:prstGeom>
                <a:solidFill>
                  <a:schemeClr val="bg2"/>
                </a:solidFill>
                <a:ln w="127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3" name="Oval 22"/>
                <p:cNvSpPr>
                  <a:spLocks noChangeArrowheads="1"/>
                </p:cNvSpPr>
                <p:nvPr/>
              </p:nvSpPr>
              <p:spPr bwMode="auto">
                <a:xfrm>
                  <a:off x="751" y="370"/>
                  <a:ext cx="84" cy="8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4" name="Oval 23"/>
                <p:cNvSpPr>
                  <a:spLocks noChangeArrowheads="1"/>
                </p:cNvSpPr>
                <p:nvPr/>
              </p:nvSpPr>
              <p:spPr bwMode="auto">
                <a:xfrm>
                  <a:off x="334" y="494"/>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5" name="Oval 24"/>
                <p:cNvSpPr>
                  <a:spLocks noChangeArrowheads="1"/>
                </p:cNvSpPr>
                <p:nvPr/>
              </p:nvSpPr>
              <p:spPr bwMode="auto">
                <a:xfrm>
                  <a:off x="417" y="658"/>
                  <a:ext cx="84" cy="83"/>
                </a:xfrm>
                <a:prstGeom prst="ellipse">
                  <a:avLst/>
                </a:prstGeom>
                <a:solidFill>
                  <a:schemeClr val="bg2"/>
                </a:solidFill>
                <a:ln w="1270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aphicFrame>
            <p:nvGraphicFramePr>
              <p:cNvPr id="40975" name="Object 27"/>
              <p:cNvGraphicFramePr>
                <a:graphicFrameLocks noChangeAspect="1"/>
              </p:cNvGraphicFramePr>
              <p:nvPr/>
            </p:nvGraphicFramePr>
            <p:xfrm>
              <a:off x="7635310" y="2995474"/>
              <a:ext cx="977900" cy="584200"/>
            </p:xfrm>
            <a:graphic>
              <a:graphicData uri="http://schemas.openxmlformats.org/presentationml/2006/ole">
                <mc:AlternateContent xmlns:mc="http://schemas.openxmlformats.org/markup-compatibility/2006">
                  <mc:Choice xmlns:v="urn:schemas-microsoft-com:vml" Requires="v">
                    <p:oleObj spid="_x0000_s41002" r:id="rId5" imgW="977778" imgH="583921" progId="Photoshop.Image.9">
                      <p:embed/>
                    </p:oleObj>
                  </mc:Choice>
                  <mc:Fallback>
                    <p:oleObj r:id="rId5" imgW="977778" imgH="583921" progId="Photoshop.Image.9">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5310" y="2995474"/>
                            <a:ext cx="977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加号 10"/>
            <p:cNvSpPr/>
            <p:nvPr/>
          </p:nvSpPr>
          <p:spPr bwMode="auto">
            <a:xfrm>
              <a:off x="6834317" y="2806438"/>
              <a:ext cx="360321" cy="414091"/>
            </a:xfrm>
            <a:prstGeom prst="mathPlus">
              <a:avLst/>
            </a:prstGeom>
            <a:solidFill>
              <a:srgbClr val="0000CC"/>
            </a:solidFill>
            <a:ln w="19050" cap="flat" cmpd="sng" algn="ctr">
              <a:solidFill>
                <a:srgbClr val="0000CC"/>
              </a:solidFill>
              <a:prstDash val="solid"/>
              <a:round/>
              <a:headEnd type="none" w="med" len="med"/>
              <a:tailEnd type="triangle" w="med" len="med"/>
            </a:ln>
            <a:effectLst/>
            <a:extLst/>
          </p:spPr>
          <p:txBody>
            <a:bodyPr wrap="none" anchor="ctr"/>
            <a:lstStyle/>
            <a:p>
              <a:pPr algn="ctr" eaLnBrk="1" hangingPunct="1">
                <a:defRPr/>
              </a:pPr>
              <a:endParaRPr lang="zh-CN" altLang="en-US"/>
            </a:p>
          </p:txBody>
        </p:sp>
      </p:grpSp>
      <p:pic>
        <p:nvPicPr>
          <p:cNvPr id="40971" name="Picture 7" descr="XCH001_00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7550" y="2379663"/>
            <a:ext cx="30226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4"/>
          <p:cNvGrpSpPr>
            <a:grpSpLocks/>
          </p:cNvGrpSpPr>
          <p:nvPr/>
        </p:nvGrpSpPr>
        <p:grpSpPr bwMode="auto">
          <a:xfrm>
            <a:off x="3629025" y="1874838"/>
            <a:ext cx="3246438" cy="406400"/>
            <a:chOff x="1008" y="1680"/>
            <a:chExt cx="2304" cy="288"/>
          </a:xfrm>
        </p:grpSpPr>
        <p:sp>
          <p:nvSpPr>
            <p:cNvPr id="20534" name="Oval 5"/>
            <p:cNvSpPr>
              <a:spLocks noChangeArrowheads="1"/>
            </p:cNvSpPr>
            <p:nvPr/>
          </p:nvSpPr>
          <p:spPr bwMode="auto">
            <a:xfrm>
              <a:off x="100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5" name="Oval 6"/>
            <p:cNvSpPr>
              <a:spLocks noChangeArrowheads="1"/>
            </p:cNvSpPr>
            <p:nvPr/>
          </p:nvSpPr>
          <p:spPr bwMode="auto">
            <a:xfrm>
              <a:off x="1296" y="1680"/>
              <a:ext cx="285"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6" name="Oval 7"/>
            <p:cNvSpPr>
              <a:spLocks noChangeArrowheads="1"/>
            </p:cNvSpPr>
            <p:nvPr/>
          </p:nvSpPr>
          <p:spPr bwMode="auto">
            <a:xfrm>
              <a:off x="158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7" name="Oval 8"/>
            <p:cNvSpPr>
              <a:spLocks noChangeArrowheads="1"/>
            </p:cNvSpPr>
            <p:nvPr/>
          </p:nvSpPr>
          <p:spPr bwMode="auto">
            <a:xfrm>
              <a:off x="1872"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8" name="Oval 9"/>
            <p:cNvSpPr>
              <a:spLocks noChangeArrowheads="1"/>
            </p:cNvSpPr>
            <p:nvPr/>
          </p:nvSpPr>
          <p:spPr bwMode="auto">
            <a:xfrm>
              <a:off x="2161" y="1680"/>
              <a:ext cx="287"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9" name="Oval 10"/>
            <p:cNvSpPr>
              <a:spLocks noChangeArrowheads="1"/>
            </p:cNvSpPr>
            <p:nvPr/>
          </p:nvSpPr>
          <p:spPr bwMode="auto">
            <a:xfrm>
              <a:off x="244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40" name="Oval 11"/>
            <p:cNvSpPr>
              <a:spLocks noChangeArrowheads="1"/>
            </p:cNvSpPr>
            <p:nvPr/>
          </p:nvSpPr>
          <p:spPr bwMode="auto">
            <a:xfrm>
              <a:off x="2736"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41" name="Oval 12"/>
            <p:cNvSpPr>
              <a:spLocks noChangeArrowheads="1"/>
            </p:cNvSpPr>
            <p:nvPr/>
          </p:nvSpPr>
          <p:spPr bwMode="auto">
            <a:xfrm>
              <a:off x="302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394296" name="Text Box 56"/>
          <p:cNvSpPr txBox="1">
            <a:spLocks noChangeArrowheads="1"/>
          </p:cNvSpPr>
          <p:nvPr/>
        </p:nvSpPr>
        <p:spPr bwMode="auto">
          <a:xfrm>
            <a:off x="755650" y="1844675"/>
            <a:ext cx="2073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
                <a:srgbClr val="0066FF"/>
              </a:buClr>
              <a:buFontTx/>
              <a:buNone/>
              <a:defRPr/>
            </a:pP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一维</a:t>
            </a: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堆积</a:t>
            </a: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方式</a:t>
            </a:r>
          </a:p>
        </p:txBody>
      </p:sp>
      <p:sp>
        <p:nvSpPr>
          <p:cNvPr id="394297" name="Text Box 57"/>
          <p:cNvSpPr txBox="1">
            <a:spLocks noChangeArrowheads="1"/>
          </p:cNvSpPr>
          <p:nvPr/>
        </p:nvSpPr>
        <p:spPr bwMode="auto">
          <a:xfrm>
            <a:off x="755650" y="2460625"/>
            <a:ext cx="3140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
                <a:srgbClr val="0066FF"/>
              </a:buClr>
              <a:buFontTx/>
              <a:buNone/>
              <a:defRPr/>
            </a:pP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二维堆积方式</a:t>
            </a:r>
          </a:p>
        </p:txBody>
      </p:sp>
      <p:grpSp>
        <p:nvGrpSpPr>
          <p:cNvPr id="43013" name="组合 5"/>
          <p:cNvGrpSpPr>
            <a:grpSpLocks/>
          </p:cNvGrpSpPr>
          <p:nvPr/>
        </p:nvGrpSpPr>
        <p:grpSpPr bwMode="auto">
          <a:xfrm>
            <a:off x="6300788" y="3194050"/>
            <a:ext cx="2592387" cy="1963738"/>
            <a:chOff x="6175176" y="3400235"/>
            <a:chExt cx="2592388" cy="1962489"/>
          </a:xfrm>
        </p:grpSpPr>
        <p:grpSp>
          <p:nvGrpSpPr>
            <p:cNvPr id="43064" name="Group 35"/>
            <p:cNvGrpSpPr>
              <a:grpSpLocks/>
            </p:cNvGrpSpPr>
            <p:nvPr/>
          </p:nvGrpSpPr>
          <p:grpSpPr bwMode="auto">
            <a:xfrm>
              <a:off x="6220402" y="3400235"/>
              <a:ext cx="2501936" cy="1164769"/>
              <a:chOff x="3072" y="2688"/>
              <a:chExt cx="1728" cy="804"/>
            </a:xfrm>
          </p:grpSpPr>
          <p:grpSp>
            <p:nvGrpSpPr>
              <p:cNvPr id="43066" name="Group 36"/>
              <p:cNvGrpSpPr>
                <a:grpSpLocks/>
              </p:cNvGrpSpPr>
              <p:nvPr/>
            </p:nvGrpSpPr>
            <p:grpSpPr bwMode="auto">
              <a:xfrm>
                <a:off x="3072" y="2688"/>
                <a:ext cx="1728" cy="288"/>
                <a:chOff x="672" y="2400"/>
                <a:chExt cx="1728" cy="288"/>
              </a:xfrm>
            </p:grpSpPr>
            <p:sp>
              <p:nvSpPr>
                <p:cNvPr id="20507" name="Oval 37"/>
                <p:cNvSpPr>
                  <a:spLocks noChangeArrowheads="1"/>
                </p:cNvSpPr>
                <p:nvPr/>
              </p:nvSpPr>
              <p:spPr bwMode="auto">
                <a:xfrm>
                  <a:off x="666"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8" name="Oval 38"/>
                <p:cNvSpPr>
                  <a:spLocks noChangeArrowheads="1"/>
                </p:cNvSpPr>
                <p:nvPr/>
              </p:nvSpPr>
              <p:spPr bwMode="auto">
                <a:xfrm>
                  <a:off x="960"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9" name="Oval 39"/>
                <p:cNvSpPr>
                  <a:spLocks noChangeArrowheads="1"/>
                </p:cNvSpPr>
                <p:nvPr/>
              </p:nvSpPr>
              <p:spPr bwMode="auto">
                <a:xfrm>
                  <a:off x="1248"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0" name="Oval 40"/>
                <p:cNvSpPr>
                  <a:spLocks noChangeArrowheads="1"/>
                </p:cNvSpPr>
                <p:nvPr/>
              </p:nvSpPr>
              <p:spPr bwMode="auto">
                <a:xfrm>
                  <a:off x="1537" y="2400"/>
                  <a:ext cx="287"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1" name="Oval 41"/>
                <p:cNvSpPr>
                  <a:spLocks noChangeArrowheads="1"/>
                </p:cNvSpPr>
                <p:nvPr/>
              </p:nvSpPr>
              <p:spPr bwMode="auto">
                <a:xfrm>
                  <a:off x="1824"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2" name="Oval 42"/>
                <p:cNvSpPr>
                  <a:spLocks noChangeArrowheads="1"/>
                </p:cNvSpPr>
                <p:nvPr/>
              </p:nvSpPr>
              <p:spPr bwMode="auto">
                <a:xfrm>
                  <a:off x="211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67" name="Group 43"/>
              <p:cNvGrpSpPr>
                <a:grpSpLocks/>
              </p:cNvGrpSpPr>
              <p:nvPr/>
            </p:nvGrpSpPr>
            <p:grpSpPr bwMode="auto">
              <a:xfrm>
                <a:off x="3216" y="2946"/>
                <a:ext cx="1440" cy="288"/>
                <a:chOff x="3216" y="2658"/>
                <a:chExt cx="1440" cy="288"/>
              </a:xfrm>
            </p:grpSpPr>
            <p:sp>
              <p:nvSpPr>
                <p:cNvPr id="20502" name="Oval 44"/>
                <p:cNvSpPr>
                  <a:spLocks noChangeArrowheads="1"/>
                </p:cNvSpPr>
                <p:nvPr/>
              </p:nvSpPr>
              <p:spPr bwMode="auto">
                <a:xfrm>
                  <a:off x="3210"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3" name="Oval 45"/>
                <p:cNvSpPr>
                  <a:spLocks noChangeArrowheads="1"/>
                </p:cNvSpPr>
                <p:nvPr/>
              </p:nvSpPr>
              <p:spPr bwMode="auto">
                <a:xfrm>
                  <a:off x="3498"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4" name="Oval 46"/>
                <p:cNvSpPr>
                  <a:spLocks noChangeArrowheads="1"/>
                </p:cNvSpPr>
                <p:nvPr/>
              </p:nvSpPr>
              <p:spPr bwMode="auto">
                <a:xfrm>
                  <a:off x="3792" y="2658"/>
                  <a:ext cx="285"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5" name="Oval 47"/>
                <p:cNvSpPr>
                  <a:spLocks noChangeArrowheads="1"/>
                </p:cNvSpPr>
                <p:nvPr/>
              </p:nvSpPr>
              <p:spPr bwMode="auto">
                <a:xfrm>
                  <a:off x="4080"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6" name="Oval 48"/>
                <p:cNvSpPr>
                  <a:spLocks noChangeArrowheads="1"/>
                </p:cNvSpPr>
                <p:nvPr/>
              </p:nvSpPr>
              <p:spPr bwMode="auto">
                <a:xfrm>
                  <a:off x="4374"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68" name="Group 49"/>
              <p:cNvGrpSpPr>
                <a:grpSpLocks/>
              </p:cNvGrpSpPr>
              <p:nvPr/>
            </p:nvGrpSpPr>
            <p:grpSpPr bwMode="auto">
              <a:xfrm>
                <a:off x="3072" y="3204"/>
                <a:ext cx="1728" cy="288"/>
                <a:chOff x="672" y="2400"/>
                <a:chExt cx="1728" cy="288"/>
              </a:xfrm>
            </p:grpSpPr>
            <p:sp>
              <p:nvSpPr>
                <p:cNvPr id="20496" name="Oval 50"/>
                <p:cNvSpPr>
                  <a:spLocks noChangeArrowheads="1"/>
                </p:cNvSpPr>
                <p:nvPr/>
              </p:nvSpPr>
              <p:spPr bwMode="auto">
                <a:xfrm>
                  <a:off x="666"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497" name="Oval 51"/>
                <p:cNvSpPr>
                  <a:spLocks noChangeArrowheads="1"/>
                </p:cNvSpPr>
                <p:nvPr/>
              </p:nvSpPr>
              <p:spPr bwMode="auto">
                <a:xfrm>
                  <a:off x="960"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498" name="Oval 52"/>
                <p:cNvSpPr>
                  <a:spLocks noChangeArrowheads="1"/>
                </p:cNvSpPr>
                <p:nvPr/>
              </p:nvSpPr>
              <p:spPr bwMode="auto">
                <a:xfrm>
                  <a:off x="1248"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499" name="Oval 53"/>
                <p:cNvSpPr>
                  <a:spLocks noChangeArrowheads="1"/>
                </p:cNvSpPr>
                <p:nvPr/>
              </p:nvSpPr>
              <p:spPr bwMode="auto">
                <a:xfrm>
                  <a:off x="1537" y="2400"/>
                  <a:ext cx="287"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0" name="Oval 54"/>
                <p:cNvSpPr>
                  <a:spLocks noChangeArrowheads="1"/>
                </p:cNvSpPr>
                <p:nvPr/>
              </p:nvSpPr>
              <p:spPr bwMode="auto">
                <a:xfrm>
                  <a:off x="1824"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1" name="Oval 55"/>
                <p:cNvSpPr>
                  <a:spLocks noChangeArrowheads="1"/>
                </p:cNvSpPr>
                <p:nvPr/>
              </p:nvSpPr>
              <p:spPr bwMode="auto">
                <a:xfrm>
                  <a:off x="211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sp>
          <p:nvSpPr>
            <p:cNvPr id="394298" name="Text Box 58"/>
            <p:cNvSpPr txBox="1">
              <a:spLocks noChangeArrowheads="1"/>
            </p:cNvSpPr>
            <p:nvPr/>
          </p:nvSpPr>
          <p:spPr bwMode="auto">
            <a:xfrm>
              <a:off x="6175176" y="4905815"/>
              <a:ext cx="2592388" cy="45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密排</a:t>
              </a: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rPr>
                <a:t>堆积</a:t>
              </a:r>
            </a:p>
          </p:txBody>
        </p:sp>
      </p:grpSp>
      <p:grpSp>
        <p:nvGrpSpPr>
          <p:cNvPr id="43014" name="组合 3"/>
          <p:cNvGrpSpPr>
            <a:grpSpLocks/>
          </p:cNvGrpSpPr>
          <p:nvPr/>
        </p:nvGrpSpPr>
        <p:grpSpPr bwMode="auto">
          <a:xfrm>
            <a:off x="319088" y="3194050"/>
            <a:ext cx="2593975" cy="1941513"/>
            <a:chOff x="194816" y="3400236"/>
            <a:chExt cx="2593975" cy="1940263"/>
          </a:xfrm>
        </p:grpSpPr>
        <p:grpSp>
          <p:nvGrpSpPr>
            <p:cNvPr id="43041" name="Group 13"/>
            <p:cNvGrpSpPr>
              <a:grpSpLocks/>
            </p:cNvGrpSpPr>
            <p:nvPr/>
          </p:nvGrpSpPr>
          <p:grpSpPr bwMode="auto">
            <a:xfrm>
              <a:off x="280111" y="3400236"/>
              <a:ext cx="2423384" cy="1212394"/>
              <a:chOff x="672" y="2784"/>
              <a:chExt cx="1728" cy="864"/>
            </a:xfrm>
          </p:grpSpPr>
          <p:grpSp>
            <p:nvGrpSpPr>
              <p:cNvPr id="43043" name="Group 14"/>
              <p:cNvGrpSpPr>
                <a:grpSpLocks/>
              </p:cNvGrpSpPr>
              <p:nvPr/>
            </p:nvGrpSpPr>
            <p:grpSpPr bwMode="auto">
              <a:xfrm>
                <a:off x="672" y="2784"/>
                <a:ext cx="1728" cy="288"/>
                <a:chOff x="672" y="2400"/>
                <a:chExt cx="1728" cy="288"/>
              </a:xfrm>
            </p:grpSpPr>
            <p:sp>
              <p:nvSpPr>
                <p:cNvPr id="20528" name="Oval 15"/>
                <p:cNvSpPr>
                  <a:spLocks noChangeArrowheads="1"/>
                </p:cNvSpPr>
                <p:nvPr/>
              </p:nvSpPr>
              <p:spPr bwMode="auto">
                <a:xfrm>
                  <a:off x="67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9" name="Oval 16"/>
                <p:cNvSpPr>
                  <a:spLocks noChangeArrowheads="1"/>
                </p:cNvSpPr>
                <p:nvPr/>
              </p:nvSpPr>
              <p:spPr bwMode="auto">
                <a:xfrm>
                  <a:off x="960" y="2400"/>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0" name="Oval 17"/>
                <p:cNvSpPr>
                  <a:spLocks noChangeArrowheads="1"/>
                </p:cNvSpPr>
                <p:nvPr/>
              </p:nvSpPr>
              <p:spPr bwMode="auto">
                <a:xfrm>
                  <a:off x="1248"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1" name="Oval 18"/>
                <p:cNvSpPr>
                  <a:spLocks noChangeArrowheads="1"/>
                </p:cNvSpPr>
                <p:nvPr/>
              </p:nvSpPr>
              <p:spPr bwMode="auto">
                <a:xfrm>
                  <a:off x="1537" y="2400"/>
                  <a:ext cx="285"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2" name="Oval 19"/>
                <p:cNvSpPr>
                  <a:spLocks noChangeArrowheads="1"/>
                </p:cNvSpPr>
                <p:nvPr/>
              </p:nvSpPr>
              <p:spPr bwMode="auto">
                <a:xfrm>
                  <a:off x="1824" y="2400"/>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3" name="Oval 20"/>
                <p:cNvSpPr>
                  <a:spLocks noChangeArrowheads="1"/>
                </p:cNvSpPr>
                <p:nvPr/>
              </p:nvSpPr>
              <p:spPr bwMode="auto">
                <a:xfrm>
                  <a:off x="211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44" name="Group 21"/>
              <p:cNvGrpSpPr>
                <a:grpSpLocks/>
              </p:cNvGrpSpPr>
              <p:nvPr/>
            </p:nvGrpSpPr>
            <p:grpSpPr bwMode="auto">
              <a:xfrm>
                <a:off x="672" y="3072"/>
                <a:ext cx="1728" cy="288"/>
                <a:chOff x="672" y="2400"/>
                <a:chExt cx="1728" cy="288"/>
              </a:xfrm>
            </p:grpSpPr>
            <p:sp>
              <p:nvSpPr>
                <p:cNvPr id="20522" name="Oval 22"/>
                <p:cNvSpPr>
                  <a:spLocks noChangeArrowheads="1"/>
                </p:cNvSpPr>
                <p:nvPr/>
              </p:nvSpPr>
              <p:spPr bwMode="auto">
                <a:xfrm>
                  <a:off x="672" y="2400"/>
                  <a:ext cx="288"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3" name="Oval 23"/>
                <p:cNvSpPr>
                  <a:spLocks noChangeArrowheads="1"/>
                </p:cNvSpPr>
                <p:nvPr/>
              </p:nvSpPr>
              <p:spPr bwMode="auto">
                <a:xfrm>
                  <a:off x="960" y="2400"/>
                  <a:ext cx="290"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4" name="Oval 24"/>
                <p:cNvSpPr>
                  <a:spLocks noChangeArrowheads="1"/>
                </p:cNvSpPr>
                <p:nvPr/>
              </p:nvSpPr>
              <p:spPr bwMode="auto">
                <a:xfrm>
                  <a:off x="1248" y="2400"/>
                  <a:ext cx="288"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5" name="Oval 25"/>
                <p:cNvSpPr>
                  <a:spLocks noChangeArrowheads="1"/>
                </p:cNvSpPr>
                <p:nvPr/>
              </p:nvSpPr>
              <p:spPr bwMode="auto">
                <a:xfrm>
                  <a:off x="1537" y="2400"/>
                  <a:ext cx="285"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6" name="Oval 26"/>
                <p:cNvSpPr>
                  <a:spLocks noChangeArrowheads="1"/>
                </p:cNvSpPr>
                <p:nvPr/>
              </p:nvSpPr>
              <p:spPr bwMode="auto">
                <a:xfrm>
                  <a:off x="1824" y="2400"/>
                  <a:ext cx="290"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7" name="Oval 27"/>
                <p:cNvSpPr>
                  <a:spLocks noChangeArrowheads="1"/>
                </p:cNvSpPr>
                <p:nvPr/>
              </p:nvSpPr>
              <p:spPr bwMode="auto">
                <a:xfrm>
                  <a:off x="2112" y="2400"/>
                  <a:ext cx="288"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45" name="Group 28"/>
              <p:cNvGrpSpPr>
                <a:grpSpLocks/>
              </p:cNvGrpSpPr>
              <p:nvPr/>
            </p:nvGrpSpPr>
            <p:grpSpPr bwMode="auto">
              <a:xfrm>
                <a:off x="672" y="3360"/>
                <a:ext cx="1728" cy="288"/>
                <a:chOff x="672" y="2400"/>
                <a:chExt cx="1728" cy="288"/>
              </a:xfrm>
            </p:grpSpPr>
            <p:sp>
              <p:nvSpPr>
                <p:cNvPr id="20516" name="Oval 29"/>
                <p:cNvSpPr>
                  <a:spLocks noChangeArrowheads="1"/>
                </p:cNvSpPr>
                <p:nvPr/>
              </p:nvSpPr>
              <p:spPr bwMode="auto">
                <a:xfrm>
                  <a:off x="672" y="239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7" name="Oval 30"/>
                <p:cNvSpPr>
                  <a:spLocks noChangeArrowheads="1"/>
                </p:cNvSpPr>
                <p:nvPr/>
              </p:nvSpPr>
              <p:spPr bwMode="auto">
                <a:xfrm>
                  <a:off x="960" y="2395"/>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8" name="Oval 31"/>
                <p:cNvSpPr>
                  <a:spLocks noChangeArrowheads="1"/>
                </p:cNvSpPr>
                <p:nvPr/>
              </p:nvSpPr>
              <p:spPr bwMode="auto">
                <a:xfrm>
                  <a:off x="1248" y="239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9" name="Oval 32"/>
                <p:cNvSpPr>
                  <a:spLocks noChangeArrowheads="1"/>
                </p:cNvSpPr>
                <p:nvPr/>
              </p:nvSpPr>
              <p:spPr bwMode="auto">
                <a:xfrm>
                  <a:off x="1537" y="2395"/>
                  <a:ext cx="285"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0" name="Oval 33"/>
                <p:cNvSpPr>
                  <a:spLocks noChangeArrowheads="1"/>
                </p:cNvSpPr>
                <p:nvPr/>
              </p:nvSpPr>
              <p:spPr bwMode="auto">
                <a:xfrm>
                  <a:off x="1824" y="2395"/>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1" name="Oval 34"/>
                <p:cNvSpPr>
                  <a:spLocks noChangeArrowheads="1"/>
                </p:cNvSpPr>
                <p:nvPr/>
              </p:nvSpPr>
              <p:spPr bwMode="auto">
                <a:xfrm>
                  <a:off x="2112" y="239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sp>
          <p:nvSpPr>
            <p:cNvPr id="394299" name="Text Box 59"/>
            <p:cNvSpPr txBox="1">
              <a:spLocks noChangeArrowheads="1"/>
            </p:cNvSpPr>
            <p:nvPr/>
          </p:nvSpPr>
          <p:spPr bwMode="auto">
            <a:xfrm>
              <a:off x="194816" y="4883593"/>
              <a:ext cx="2593975" cy="45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正方</a:t>
              </a: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rPr>
                <a:t>堆积</a:t>
              </a:r>
            </a:p>
          </p:txBody>
        </p:sp>
      </p:grpSp>
      <p:sp>
        <p:nvSpPr>
          <p:cNvPr id="3" name="标题 2"/>
          <p:cNvSpPr>
            <a:spLocks noGrp="1"/>
          </p:cNvSpPr>
          <p:nvPr>
            <p:ph type="title"/>
          </p:nvPr>
        </p:nvSpPr>
        <p:spPr>
          <a:xfrm>
            <a:off x="457200" y="833438"/>
            <a:ext cx="8229600" cy="681037"/>
          </a:xfrm>
        </p:spPr>
        <p:txBody>
          <a:bodyPr/>
          <a:lstStyle/>
          <a:p>
            <a:pPr>
              <a:defRPr/>
            </a:pPr>
            <a:r>
              <a:rPr lang="zh-CN" altLang="en-US" dirty="0" smtClean="0"/>
              <a:t>一维与二维晶格</a:t>
            </a:r>
            <a:endParaRPr lang="zh-CN" altLang="en-US" dirty="0"/>
          </a:p>
        </p:txBody>
      </p:sp>
      <p:grpSp>
        <p:nvGrpSpPr>
          <p:cNvPr id="43016" name="组合 4"/>
          <p:cNvGrpSpPr>
            <a:grpSpLocks/>
          </p:cNvGrpSpPr>
          <p:nvPr/>
        </p:nvGrpSpPr>
        <p:grpSpPr bwMode="auto">
          <a:xfrm>
            <a:off x="3236913" y="3173413"/>
            <a:ext cx="2740025" cy="1962150"/>
            <a:chOff x="3171556" y="3379463"/>
            <a:chExt cx="2740679" cy="1961036"/>
          </a:xfrm>
        </p:grpSpPr>
        <p:grpSp>
          <p:nvGrpSpPr>
            <p:cNvPr id="43018" name="组合 1"/>
            <p:cNvGrpSpPr>
              <a:grpSpLocks/>
            </p:cNvGrpSpPr>
            <p:nvPr/>
          </p:nvGrpSpPr>
          <p:grpSpPr bwMode="auto">
            <a:xfrm>
              <a:off x="3171556" y="3379463"/>
              <a:ext cx="2740679" cy="1201665"/>
              <a:chOff x="2729911" y="3379463"/>
              <a:chExt cx="2740679" cy="1201665"/>
            </a:xfrm>
          </p:grpSpPr>
          <p:grpSp>
            <p:nvGrpSpPr>
              <p:cNvPr id="43020" name="Group 4"/>
              <p:cNvGrpSpPr>
                <a:grpSpLocks/>
              </p:cNvGrpSpPr>
              <p:nvPr/>
            </p:nvGrpSpPr>
            <p:grpSpPr bwMode="auto">
              <a:xfrm>
                <a:off x="2729911" y="3379463"/>
                <a:ext cx="2435879" cy="405980"/>
                <a:chOff x="1008" y="1680"/>
                <a:chExt cx="1728" cy="288"/>
              </a:xfrm>
            </p:grpSpPr>
            <p:sp>
              <p:nvSpPr>
                <p:cNvPr id="107" name="Oval 5"/>
                <p:cNvSpPr>
                  <a:spLocks noChangeArrowheads="1"/>
                </p:cNvSpPr>
                <p:nvPr/>
              </p:nvSpPr>
              <p:spPr bwMode="auto">
                <a:xfrm>
                  <a:off x="100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08" name="Oval 6"/>
                <p:cNvSpPr>
                  <a:spLocks noChangeArrowheads="1"/>
                </p:cNvSpPr>
                <p:nvPr/>
              </p:nvSpPr>
              <p:spPr bwMode="auto">
                <a:xfrm>
                  <a:off x="1296"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09" name="Oval 7"/>
                <p:cNvSpPr>
                  <a:spLocks noChangeArrowheads="1"/>
                </p:cNvSpPr>
                <p:nvPr/>
              </p:nvSpPr>
              <p:spPr bwMode="auto">
                <a:xfrm>
                  <a:off x="158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0" name="Oval 8"/>
                <p:cNvSpPr>
                  <a:spLocks noChangeArrowheads="1"/>
                </p:cNvSpPr>
                <p:nvPr/>
              </p:nvSpPr>
              <p:spPr bwMode="auto">
                <a:xfrm>
                  <a:off x="1872"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1" name="Oval 9"/>
                <p:cNvSpPr>
                  <a:spLocks noChangeArrowheads="1"/>
                </p:cNvSpPr>
                <p:nvPr/>
              </p:nvSpPr>
              <p:spPr bwMode="auto">
                <a:xfrm>
                  <a:off x="2160"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2" name="Oval 10"/>
                <p:cNvSpPr>
                  <a:spLocks noChangeArrowheads="1"/>
                </p:cNvSpPr>
                <p:nvPr/>
              </p:nvSpPr>
              <p:spPr bwMode="auto">
                <a:xfrm>
                  <a:off x="244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21" name="Group 4"/>
              <p:cNvGrpSpPr>
                <a:grpSpLocks/>
              </p:cNvGrpSpPr>
              <p:nvPr/>
            </p:nvGrpSpPr>
            <p:grpSpPr bwMode="auto">
              <a:xfrm>
                <a:off x="2882311" y="3789040"/>
                <a:ext cx="2435879" cy="405980"/>
                <a:chOff x="1008" y="1680"/>
                <a:chExt cx="1728" cy="288"/>
              </a:xfrm>
            </p:grpSpPr>
            <p:sp>
              <p:nvSpPr>
                <p:cNvPr id="116" name="Oval 5"/>
                <p:cNvSpPr>
                  <a:spLocks noChangeArrowheads="1"/>
                </p:cNvSpPr>
                <p:nvPr/>
              </p:nvSpPr>
              <p:spPr bwMode="auto">
                <a:xfrm>
                  <a:off x="100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7" name="Oval 6"/>
                <p:cNvSpPr>
                  <a:spLocks noChangeArrowheads="1"/>
                </p:cNvSpPr>
                <p:nvPr/>
              </p:nvSpPr>
              <p:spPr bwMode="auto">
                <a:xfrm>
                  <a:off x="1296"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8" name="Oval 7"/>
                <p:cNvSpPr>
                  <a:spLocks noChangeArrowheads="1"/>
                </p:cNvSpPr>
                <p:nvPr/>
              </p:nvSpPr>
              <p:spPr bwMode="auto">
                <a:xfrm>
                  <a:off x="158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9" name="Oval 8"/>
                <p:cNvSpPr>
                  <a:spLocks noChangeArrowheads="1"/>
                </p:cNvSpPr>
                <p:nvPr/>
              </p:nvSpPr>
              <p:spPr bwMode="auto">
                <a:xfrm>
                  <a:off x="1872"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0" name="Oval 9"/>
                <p:cNvSpPr>
                  <a:spLocks noChangeArrowheads="1"/>
                </p:cNvSpPr>
                <p:nvPr/>
              </p:nvSpPr>
              <p:spPr bwMode="auto">
                <a:xfrm>
                  <a:off x="2160"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1" name="Oval 10"/>
                <p:cNvSpPr>
                  <a:spLocks noChangeArrowheads="1"/>
                </p:cNvSpPr>
                <p:nvPr/>
              </p:nvSpPr>
              <p:spPr bwMode="auto">
                <a:xfrm>
                  <a:off x="244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22" name="Group 4"/>
              <p:cNvGrpSpPr>
                <a:grpSpLocks/>
              </p:cNvGrpSpPr>
              <p:nvPr/>
            </p:nvGrpSpPr>
            <p:grpSpPr bwMode="auto">
              <a:xfrm>
                <a:off x="3034711" y="4175148"/>
                <a:ext cx="2435879" cy="405980"/>
                <a:chOff x="1008" y="1680"/>
                <a:chExt cx="1728" cy="288"/>
              </a:xfrm>
            </p:grpSpPr>
            <p:sp>
              <p:nvSpPr>
                <p:cNvPr id="123" name="Oval 5"/>
                <p:cNvSpPr>
                  <a:spLocks noChangeArrowheads="1"/>
                </p:cNvSpPr>
                <p:nvPr/>
              </p:nvSpPr>
              <p:spPr bwMode="auto">
                <a:xfrm>
                  <a:off x="1008"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4" name="Oval 6"/>
                <p:cNvSpPr>
                  <a:spLocks noChangeArrowheads="1"/>
                </p:cNvSpPr>
                <p:nvPr/>
              </p:nvSpPr>
              <p:spPr bwMode="auto">
                <a:xfrm>
                  <a:off x="1296" y="1675"/>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5" name="Oval 7"/>
                <p:cNvSpPr>
                  <a:spLocks noChangeArrowheads="1"/>
                </p:cNvSpPr>
                <p:nvPr/>
              </p:nvSpPr>
              <p:spPr bwMode="auto">
                <a:xfrm>
                  <a:off x="1584"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6" name="Oval 8"/>
                <p:cNvSpPr>
                  <a:spLocks noChangeArrowheads="1"/>
                </p:cNvSpPr>
                <p:nvPr/>
              </p:nvSpPr>
              <p:spPr bwMode="auto">
                <a:xfrm>
                  <a:off x="1872"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7" name="Oval 9"/>
                <p:cNvSpPr>
                  <a:spLocks noChangeArrowheads="1"/>
                </p:cNvSpPr>
                <p:nvPr/>
              </p:nvSpPr>
              <p:spPr bwMode="auto">
                <a:xfrm>
                  <a:off x="2160" y="1675"/>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8" name="Oval 10"/>
                <p:cNvSpPr>
                  <a:spLocks noChangeArrowheads="1"/>
                </p:cNvSpPr>
                <p:nvPr/>
              </p:nvSpPr>
              <p:spPr bwMode="auto">
                <a:xfrm>
                  <a:off x="2448"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sp>
          <p:nvSpPr>
            <p:cNvPr id="130" name="Text Box 59"/>
            <p:cNvSpPr txBox="1">
              <a:spLocks noChangeArrowheads="1"/>
            </p:cNvSpPr>
            <p:nvPr/>
          </p:nvSpPr>
          <p:spPr bwMode="auto">
            <a:xfrm>
              <a:off x="3244598" y="4883559"/>
              <a:ext cx="2594594" cy="4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斜</a:t>
              </a: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rPr>
                <a:t>堆积？</a:t>
              </a:r>
            </a:p>
          </p:txBody>
        </p:sp>
      </p:grpSp>
      <p:sp>
        <p:nvSpPr>
          <p:cNvPr id="134" name="Text Box 2"/>
          <p:cNvSpPr txBox="1">
            <a:spLocks noChangeArrowheads="1"/>
          </p:cNvSpPr>
          <p:nvPr/>
        </p:nvSpPr>
        <p:spPr bwMode="auto">
          <a:xfrm>
            <a:off x="765175" y="5516563"/>
            <a:ext cx="6470650"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FontTx/>
              <a:buNone/>
              <a:defRPr/>
            </a:pPr>
            <a:r>
              <a:rPr kumimoji="1" lang="zh-CN" altLang="en-US" sz="240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常见的晶体结构均为三维堆积，因而更为复杂。下面简单介绍一些常见的晶体结构。</a:t>
            </a:r>
            <a:endParaRPr kumimoji="1" lang="zh-CN" altLang="en-US" sz="2400" b="0" dirty="0" smtClean="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XCH001_001_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720850"/>
            <a:ext cx="3155950"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5" descr="XCH001_001_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7113" y="1700213"/>
            <a:ext cx="32353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7" descr="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025" y="4365625"/>
            <a:ext cx="1882775"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9675" y="4340225"/>
            <a:ext cx="1827213"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4286250"/>
            <a:ext cx="17573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pPr>
              <a:defRPr/>
            </a:pPr>
            <a:r>
              <a:rPr lang="en-US" altLang="zh-CN" dirty="0" smtClean="0"/>
              <a:t>Po</a:t>
            </a:r>
            <a:r>
              <a:rPr lang="zh-CN" altLang="en-US" dirty="0" smtClean="0"/>
              <a:t>的结构</a:t>
            </a:r>
            <a:r>
              <a:rPr lang="en-US" altLang="zh-CN" dirty="0" smtClean="0"/>
              <a:t>——</a:t>
            </a:r>
            <a:r>
              <a:rPr lang="zh-CN" altLang="en-US" dirty="0" smtClean="0"/>
              <a:t>简立方（</a:t>
            </a:r>
            <a:r>
              <a:rPr lang="en-US" altLang="zh-CN" dirty="0" smtClean="0"/>
              <a:t>SC</a:t>
            </a:r>
            <a:r>
              <a:rPr lang="zh-CN" altLang="en-US" dirty="0" smtClean="0"/>
              <a:t>）</a:t>
            </a:r>
            <a:endParaRPr lang="zh-CN" altLang="en-US" dirty="0"/>
          </a:p>
        </p:txBody>
      </p:sp>
      <p:pic>
        <p:nvPicPr>
          <p:cNvPr id="45064" name="图片 3"/>
          <p:cNvPicPr>
            <a:picLocks noChangeAspect="1"/>
          </p:cNvPicPr>
          <p:nvPr/>
        </p:nvPicPr>
        <p:blipFill>
          <a:blip r:embed="rId8">
            <a:extLst>
              <a:ext uri="{28A0092B-C50C-407E-A947-70E740481C1C}">
                <a14:useLocalDpi xmlns:a14="http://schemas.microsoft.com/office/drawing/2010/main" val="0"/>
              </a:ext>
            </a:extLst>
          </a:blip>
          <a:srcRect l="72194" t="7411" r="10912" b="56747"/>
          <a:stretch>
            <a:fillRect/>
          </a:stretch>
        </p:blipFill>
        <p:spPr bwMode="auto">
          <a:xfrm>
            <a:off x="4591050" y="4221163"/>
            <a:ext cx="1928813"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矩形 1"/>
          <p:cNvSpPr>
            <a:spLocks noChangeArrowheads="1"/>
          </p:cNvSpPr>
          <p:nvPr/>
        </p:nvSpPr>
        <p:spPr bwMode="auto">
          <a:xfrm>
            <a:off x="554038" y="6308725"/>
            <a:ext cx="6465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1800" dirty="0">
                <a:solidFill>
                  <a:srgbClr val="1C1C1C"/>
                </a:solidFill>
                <a:latin typeface="Times New Roman" panose="02020603050405020304" pitchFamily="18" charset="0"/>
                <a:ea typeface="宋体" panose="02010600030101010101" pitchFamily="2" charset="-122"/>
              </a:rPr>
              <a:t>https://baike.baidu.com/item/%E9%92%8B/709607?fr=aladdin</a:t>
            </a:r>
            <a:endParaRPr lang="zh-CN" altLang="en-US" sz="1800" dirty="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r>
              <a:rPr lang="en-US" altLang="zh-CN" sz="2800" smtClean="0">
                <a:effectLst/>
              </a:rPr>
              <a:t>Li,Na,K,Rb,Cs,Fe</a:t>
            </a:r>
            <a:r>
              <a:rPr lang="zh-CN" altLang="en-US" sz="2800" smtClean="0">
                <a:effectLst/>
              </a:rPr>
              <a:t>等</a:t>
            </a:r>
            <a:r>
              <a:rPr lang="en-US" altLang="zh-CN" sz="2800" smtClean="0">
                <a:effectLst/>
              </a:rPr>
              <a:t>——</a:t>
            </a:r>
            <a:r>
              <a:rPr lang="zh-CN" altLang="en-US" sz="2800" smtClean="0">
                <a:effectLst/>
              </a:rPr>
              <a:t>体心立方</a:t>
            </a:r>
            <a:r>
              <a:rPr lang="en-US" altLang="zh-CN" sz="2800" smtClean="0">
                <a:effectLst/>
              </a:rPr>
              <a:t>BCC</a:t>
            </a:r>
          </a:p>
        </p:txBody>
      </p:sp>
      <p:pic>
        <p:nvPicPr>
          <p:cNvPr id="47107" name="Picture 92"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5" y="4114800"/>
            <a:ext cx="2836863"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8" name="组合 3"/>
          <p:cNvGrpSpPr>
            <a:grpSpLocks/>
          </p:cNvGrpSpPr>
          <p:nvPr/>
        </p:nvGrpSpPr>
        <p:grpSpPr bwMode="auto">
          <a:xfrm>
            <a:off x="908050" y="3860800"/>
            <a:ext cx="4527550" cy="2882900"/>
            <a:chOff x="547808" y="3860801"/>
            <a:chExt cx="4528248" cy="2883635"/>
          </a:xfrm>
        </p:grpSpPr>
        <p:pic>
          <p:nvPicPr>
            <p:cNvPr id="47114" name="Picture 4" descr="XCH001_0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808" y="4080832"/>
              <a:ext cx="3426239" cy="266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5" name="组合 1"/>
            <p:cNvGrpSpPr>
              <a:grpSpLocks/>
            </p:cNvGrpSpPr>
            <p:nvPr/>
          </p:nvGrpSpPr>
          <p:grpSpPr bwMode="auto">
            <a:xfrm>
              <a:off x="3718737" y="3860801"/>
              <a:ext cx="1357319" cy="1208088"/>
              <a:chOff x="7164388" y="3371850"/>
              <a:chExt cx="2723548" cy="1195230"/>
            </a:xfrm>
          </p:grpSpPr>
          <p:sp>
            <p:nvSpPr>
              <p:cNvPr id="47116" name="Line 56"/>
              <p:cNvSpPr>
                <a:spLocks noChangeShapeType="1"/>
              </p:cNvSpPr>
              <p:nvPr/>
            </p:nvSpPr>
            <p:spPr bwMode="auto">
              <a:xfrm>
                <a:off x="7178225" y="3890329"/>
                <a:ext cx="1297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7" name="Line 57"/>
              <p:cNvSpPr>
                <a:spLocks noChangeShapeType="1"/>
              </p:cNvSpPr>
              <p:nvPr/>
            </p:nvSpPr>
            <p:spPr bwMode="auto">
              <a:xfrm>
                <a:off x="7164388" y="3960876"/>
                <a:ext cx="12978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8" name="Line 58"/>
              <p:cNvSpPr>
                <a:spLocks noChangeShapeType="1"/>
              </p:cNvSpPr>
              <p:nvPr/>
            </p:nvSpPr>
            <p:spPr bwMode="auto">
              <a:xfrm>
                <a:off x="8243613" y="3371850"/>
                <a:ext cx="0" cy="50347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9" name="Line 59"/>
              <p:cNvSpPr>
                <a:spLocks noChangeShapeType="1"/>
              </p:cNvSpPr>
              <p:nvPr/>
            </p:nvSpPr>
            <p:spPr bwMode="auto">
              <a:xfrm>
                <a:off x="8246382" y="3960876"/>
                <a:ext cx="0" cy="503471"/>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0" name="Text Box 60"/>
              <p:cNvSpPr txBox="1">
                <a:spLocks noChangeArrowheads="1"/>
              </p:cNvSpPr>
              <p:nvPr/>
            </p:nvSpPr>
            <p:spPr bwMode="auto">
              <a:xfrm>
                <a:off x="8423485" y="4048601"/>
                <a:ext cx="1464451" cy="51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l-GR" altLang="zh-CN" sz="2800">
                    <a:solidFill>
                      <a:srgbClr val="1C1C1C"/>
                    </a:solidFill>
                    <a:latin typeface="Times New Roman" panose="02020603050405020304" pitchFamily="18" charset="0"/>
                    <a:ea typeface="宋体" panose="02010600030101010101" pitchFamily="2" charset="-122"/>
                    <a:cs typeface="Times New Roman" panose="02020603050405020304" pitchFamily="18" charset="0"/>
                  </a:rPr>
                  <a:t>Δ</a:t>
                </a:r>
                <a:r>
                  <a:rPr lang="en-US" altLang="zh-CN" sz="2800">
                    <a:solidFill>
                      <a:srgbClr val="1C1C1C"/>
                    </a:solidFill>
                    <a:latin typeface="Times New Roman" panose="02020603050405020304" pitchFamily="18" charset="0"/>
                    <a:ea typeface="宋体" panose="02010600030101010101" pitchFamily="2" charset="-122"/>
                    <a:cs typeface="Times New Roman" panose="02020603050405020304" pitchFamily="18" charset="0"/>
                  </a:rPr>
                  <a:t>=?</a:t>
                </a:r>
              </a:p>
            </p:txBody>
          </p:sp>
        </p:grpSp>
      </p:grpSp>
      <p:pic>
        <p:nvPicPr>
          <p:cNvPr id="47109" name="Picture 52"/>
          <p:cNvPicPr>
            <a:picLocks noChangeAspect="1" noChangeArrowheads="1"/>
          </p:cNvPicPr>
          <p:nvPr/>
        </p:nvPicPr>
        <p:blipFill>
          <a:blip r:embed="rId5">
            <a:extLst>
              <a:ext uri="{28A0092B-C50C-407E-A947-70E740481C1C}">
                <a14:useLocalDpi xmlns:a14="http://schemas.microsoft.com/office/drawing/2010/main" val="0"/>
              </a:ext>
            </a:extLst>
          </a:blip>
          <a:srcRect t="50127"/>
          <a:stretch>
            <a:fillRect/>
          </a:stretch>
        </p:blipFill>
        <p:spPr bwMode="auto">
          <a:xfrm>
            <a:off x="5292725" y="1660525"/>
            <a:ext cx="26352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0" name="组合 2"/>
          <p:cNvGrpSpPr>
            <a:grpSpLocks/>
          </p:cNvGrpSpPr>
          <p:nvPr/>
        </p:nvGrpSpPr>
        <p:grpSpPr bwMode="auto">
          <a:xfrm>
            <a:off x="920750" y="1600200"/>
            <a:ext cx="3641725" cy="2466975"/>
            <a:chOff x="561003" y="1600172"/>
            <a:chExt cx="3641353" cy="2467080"/>
          </a:xfrm>
        </p:grpSpPr>
        <p:pic>
          <p:nvPicPr>
            <p:cNvPr id="47111" name="图片 4"/>
            <p:cNvPicPr>
              <a:picLocks noChangeAspect="1"/>
            </p:cNvPicPr>
            <p:nvPr/>
          </p:nvPicPr>
          <p:blipFill>
            <a:blip r:embed="rId6">
              <a:extLst>
                <a:ext uri="{28A0092B-C50C-407E-A947-70E740481C1C}">
                  <a14:useLocalDpi xmlns:a14="http://schemas.microsoft.com/office/drawing/2010/main" val="0"/>
                </a:ext>
              </a:extLst>
            </a:blip>
            <a:srcRect l="16895" r="55415" b="30872"/>
            <a:stretch>
              <a:fillRect/>
            </a:stretch>
          </p:blipFill>
          <p:spPr bwMode="auto">
            <a:xfrm>
              <a:off x="561003" y="1600172"/>
              <a:ext cx="1462894" cy="24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图片 4"/>
            <p:cNvPicPr>
              <a:picLocks noChangeAspect="1"/>
            </p:cNvPicPr>
            <p:nvPr/>
          </p:nvPicPr>
          <p:blipFill>
            <a:blip r:embed="rId6">
              <a:extLst>
                <a:ext uri="{28A0092B-C50C-407E-A947-70E740481C1C}">
                  <a14:useLocalDpi xmlns:a14="http://schemas.microsoft.com/office/drawing/2010/main" val="0"/>
                </a:ext>
              </a:extLst>
            </a:blip>
            <a:srcRect l="64870" t="7292" r="6348" b="50336"/>
            <a:stretch>
              <a:fillRect/>
            </a:stretch>
          </p:blipFill>
          <p:spPr bwMode="auto">
            <a:xfrm>
              <a:off x="2188918" y="1758245"/>
              <a:ext cx="2013438" cy="2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右箭头 1"/>
            <p:cNvSpPr>
              <a:spLocks noChangeArrowheads="1"/>
            </p:cNvSpPr>
            <p:nvPr/>
          </p:nvSpPr>
          <p:spPr bwMode="auto">
            <a:xfrm>
              <a:off x="1844508" y="2579865"/>
              <a:ext cx="416419" cy="359098"/>
            </a:xfrm>
            <a:prstGeom prst="rightArrow">
              <a:avLst>
                <a:gd name="adj1" fmla="val 50000"/>
                <a:gd name="adj2" fmla="val 49998"/>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457200" y="833438"/>
            <a:ext cx="8229600" cy="681037"/>
          </a:xfrm>
        </p:spPr>
        <p:txBody>
          <a:bodyPr/>
          <a:lstStyle/>
          <a:p>
            <a:pPr eaLnBrk="1" hangingPunct="1">
              <a:defRPr/>
            </a:pPr>
            <a:r>
              <a:rPr lang="en-US" altLang="zh-CN" dirty="0" smtClean="0"/>
              <a:t>§1-1</a:t>
            </a:r>
            <a:r>
              <a:rPr lang="zh-CN" altLang="en-US" dirty="0" smtClean="0"/>
              <a:t>一些</a:t>
            </a:r>
            <a:r>
              <a:rPr lang="zh-CN" altLang="en-US" dirty="0"/>
              <a:t>晶格的</a:t>
            </a:r>
            <a:r>
              <a:rPr lang="zh-CN" altLang="en-US" dirty="0" smtClean="0"/>
              <a:t>实例</a:t>
            </a:r>
            <a:r>
              <a:rPr lang="en-US" altLang="zh-CN" sz="2400" dirty="0" smtClean="0"/>
              <a:t>(</a:t>
            </a:r>
            <a:r>
              <a:rPr lang="en-US" altLang="zh-CN" sz="2400" dirty="0" err="1" smtClean="0"/>
              <a:t>samplesoflattice</a:t>
            </a:r>
            <a:r>
              <a:rPr lang="en-US" altLang="zh-CN" sz="2400" dirty="0" smtClean="0"/>
              <a:t>)</a:t>
            </a:r>
          </a:p>
        </p:txBody>
      </p:sp>
      <p:sp>
        <p:nvSpPr>
          <p:cNvPr id="7171" name="Rectangle 3"/>
          <p:cNvSpPr>
            <a:spLocks noGrp="1" noChangeArrowheads="1"/>
          </p:cNvSpPr>
          <p:nvPr>
            <p:ph idx="4294967295"/>
          </p:nvPr>
        </p:nvSpPr>
        <p:spPr>
          <a:xfrm>
            <a:off x="457200" y="1514475"/>
            <a:ext cx="8686800" cy="4938713"/>
          </a:xfrm>
        </p:spPr>
        <p:txBody>
          <a:bodyPr/>
          <a:lstStyle/>
          <a:p>
            <a:pPr marL="457200" indent="-457200" algn="ctr" eaLnBrk="1" hangingPunct="1">
              <a:lnSpc>
                <a:spcPct val="90000"/>
              </a:lnSpc>
              <a:buFontTx/>
              <a:buNone/>
              <a:defRPr/>
            </a:pPr>
            <a:r>
              <a:rPr lang="zh-CN" altLang="en-US" sz="2800" dirty="0" smtClean="0"/>
              <a:t>主要内容</a:t>
            </a:r>
          </a:p>
          <a:p>
            <a:pPr marL="0" indent="0" eaLnBrk="1" hangingPunct="1">
              <a:lnSpc>
                <a:spcPct val="90000"/>
              </a:lnSpc>
              <a:buFontTx/>
              <a:buNone/>
              <a:defRPr/>
            </a:pPr>
            <a:r>
              <a:rPr lang="en-US" altLang="zh-CN" sz="2800" dirty="0" smtClean="0">
                <a:solidFill>
                  <a:srgbClr val="000066"/>
                </a:solidFill>
              </a:rPr>
              <a:t>§</a:t>
            </a:r>
            <a:r>
              <a:rPr lang="en-US" altLang="zh-CN" sz="2800" dirty="0" smtClean="0"/>
              <a:t>1.1</a:t>
            </a:r>
            <a:r>
              <a:rPr lang="zh-CN" altLang="en-US" sz="2800" dirty="0" smtClean="0"/>
              <a:t>基本概念</a:t>
            </a:r>
            <a:r>
              <a:rPr lang="en-US" altLang="zh-CN" sz="2800" dirty="0" smtClean="0"/>
              <a:t>(</a:t>
            </a:r>
            <a:r>
              <a:rPr lang="zh-CN" altLang="en-US" sz="2800" dirty="0" smtClean="0"/>
              <a:t>晶格空间点阵周期性</a:t>
            </a:r>
            <a:r>
              <a:rPr lang="en-US" altLang="zh-CN" sz="2800" dirty="0" smtClean="0"/>
              <a:t>)</a:t>
            </a:r>
          </a:p>
          <a:p>
            <a:pPr marL="0" indent="0" eaLnBrk="1" hangingPunct="1">
              <a:lnSpc>
                <a:spcPct val="90000"/>
              </a:lnSpc>
              <a:buFontTx/>
              <a:buNone/>
              <a:defRPr/>
            </a:pPr>
            <a:r>
              <a:rPr lang="en-US" altLang="zh-CN" sz="2800" dirty="0" smtClean="0">
                <a:solidFill>
                  <a:srgbClr val="000066"/>
                </a:solidFill>
              </a:rPr>
              <a:t>§</a:t>
            </a:r>
            <a:r>
              <a:rPr lang="en-US" altLang="zh-CN" sz="2800" dirty="0" smtClean="0"/>
              <a:t>1.2</a:t>
            </a:r>
            <a:r>
              <a:rPr lang="zh-CN" altLang="en-US" sz="2800" dirty="0" smtClean="0"/>
              <a:t>一些晶格的实例</a:t>
            </a:r>
            <a:endParaRPr lang="en-US" altLang="zh-CN" sz="2800" dirty="0" smtClean="0"/>
          </a:p>
          <a:p>
            <a:pPr marL="857250" lvl="1" indent="-457200" eaLnBrk="1" hangingPunct="1">
              <a:lnSpc>
                <a:spcPct val="90000"/>
              </a:lnSpc>
              <a:defRPr/>
            </a:pPr>
            <a:r>
              <a:rPr lang="en-US" altLang="zh-CN" sz="2400" dirty="0" smtClean="0"/>
              <a:t>Po</a:t>
            </a:r>
            <a:r>
              <a:rPr lang="zh-CN" altLang="en-US" sz="2400" dirty="0" smtClean="0"/>
              <a:t>的晶体结构：简立方（</a:t>
            </a:r>
            <a:r>
              <a:rPr lang="en-US" altLang="zh-CN" sz="2400" dirty="0" err="1" smtClean="0">
                <a:solidFill>
                  <a:srgbClr val="0000CC"/>
                </a:solidFill>
              </a:rPr>
              <a:t>S</a:t>
            </a:r>
            <a:r>
              <a:rPr lang="en-US" altLang="zh-CN" sz="2400" dirty="0" err="1" smtClean="0"/>
              <a:t>imple</a:t>
            </a:r>
            <a:r>
              <a:rPr lang="en-US" altLang="zh-CN" sz="2400" dirty="0" err="1" smtClean="0">
                <a:solidFill>
                  <a:srgbClr val="0000CC"/>
                </a:solidFill>
              </a:rPr>
              <a:t>c</a:t>
            </a:r>
            <a:r>
              <a:rPr lang="en-US" altLang="zh-CN" sz="2400" dirty="0" err="1" smtClean="0"/>
              <a:t>ubic</a:t>
            </a:r>
            <a:r>
              <a:rPr lang="zh-CN" altLang="en-US" sz="2400" dirty="0" smtClean="0"/>
              <a:t>）</a:t>
            </a:r>
            <a:endParaRPr lang="en-US" altLang="zh-CN" sz="2400" dirty="0" smtClean="0"/>
          </a:p>
          <a:p>
            <a:pPr marL="857250" lvl="1" indent="-457200" eaLnBrk="1" hangingPunct="1">
              <a:lnSpc>
                <a:spcPct val="90000"/>
              </a:lnSpc>
              <a:defRPr/>
            </a:pPr>
            <a:r>
              <a:rPr lang="en-US" altLang="zh-CN" sz="2400" dirty="0" err="1" smtClean="0"/>
              <a:t>Li,Na,K,Rb,Cs,Fe</a:t>
            </a:r>
            <a:r>
              <a:rPr lang="zh-CN" altLang="en-US" sz="2400" dirty="0" smtClean="0"/>
              <a:t>等：体心立方</a:t>
            </a:r>
            <a:r>
              <a:rPr lang="en-US" altLang="zh-CN" sz="2400" dirty="0" smtClean="0"/>
              <a:t>(</a:t>
            </a:r>
            <a:r>
              <a:rPr lang="en-US" altLang="zh-CN" sz="2400" dirty="0" smtClean="0">
                <a:solidFill>
                  <a:srgbClr val="0000CC"/>
                </a:solidFill>
              </a:rPr>
              <a:t>B</a:t>
            </a:r>
            <a:r>
              <a:rPr lang="en-US" altLang="zh-CN" sz="2400" dirty="0" smtClean="0"/>
              <a:t>ody-</a:t>
            </a:r>
            <a:r>
              <a:rPr lang="en-US" altLang="zh-CN" sz="2400" dirty="0" err="1" smtClean="0">
                <a:solidFill>
                  <a:srgbClr val="0000CC"/>
                </a:solidFill>
              </a:rPr>
              <a:t>c</a:t>
            </a:r>
            <a:r>
              <a:rPr lang="en-US" altLang="zh-CN" sz="2400" dirty="0" err="1" smtClean="0"/>
              <a:t>entered</a:t>
            </a:r>
            <a:r>
              <a:rPr lang="en-US" altLang="zh-CN" sz="2400" dirty="0" err="1" smtClean="0">
                <a:solidFill>
                  <a:srgbClr val="0000CC"/>
                </a:solidFill>
              </a:rPr>
              <a:t>c</a:t>
            </a:r>
            <a:r>
              <a:rPr lang="en-US" altLang="zh-CN" sz="2400" dirty="0" err="1" smtClean="0"/>
              <a:t>ubic</a:t>
            </a:r>
            <a:r>
              <a:rPr lang="en-US" altLang="zh-CN" sz="2400" dirty="0" smtClean="0"/>
              <a:t>)</a:t>
            </a:r>
          </a:p>
          <a:p>
            <a:pPr marL="857250" lvl="1" indent="-457200" eaLnBrk="1" hangingPunct="1">
              <a:lnSpc>
                <a:spcPct val="90000"/>
              </a:lnSpc>
              <a:defRPr/>
            </a:pPr>
            <a:r>
              <a:rPr lang="en-US" altLang="zh-CN" sz="2400" dirty="0" err="1" smtClean="0"/>
              <a:t>Cu,Ag,Au,Al</a:t>
            </a:r>
            <a:r>
              <a:rPr lang="zh-CN" altLang="en-US" sz="2400" dirty="0" smtClean="0"/>
              <a:t>等：面心立方</a:t>
            </a:r>
            <a:r>
              <a:rPr lang="en-US" altLang="zh-CN" sz="2400" dirty="0" smtClean="0"/>
              <a:t>(</a:t>
            </a:r>
            <a:r>
              <a:rPr lang="en-US" altLang="zh-CN" sz="2400" dirty="0" smtClean="0">
                <a:solidFill>
                  <a:srgbClr val="0000CC"/>
                </a:solidFill>
              </a:rPr>
              <a:t>F</a:t>
            </a:r>
            <a:r>
              <a:rPr lang="en-US" altLang="zh-CN" sz="2400" dirty="0" smtClean="0"/>
              <a:t>ace-</a:t>
            </a:r>
            <a:r>
              <a:rPr lang="en-US" altLang="zh-CN" sz="2400" dirty="0" err="1" smtClean="0">
                <a:solidFill>
                  <a:srgbClr val="0000CC"/>
                </a:solidFill>
              </a:rPr>
              <a:t>c</a:t>
            </a:r>
            <a:r>
              <a:rPr lang="en-US" altLang="zh-CN" sz="2400" dirty="0" err="1" smtClean="0"/>
              <a:t>entered</a:t>
            </a:r>
            <a:r>
              <a:rPr lang="en-US" altLang="zh-CN" sz="2400" dirty="0" err="1" smtClean="0">
                <a:solidFill>
                  <a:srgbClr val="0000CC"/>
                </a:solidFill>
              </a:rPr>
              <a:t>c</a:t>
            </a:r>
            <a:r>
              <a:rPr lang="en-US" altLang="zh-CN" sz="2400" dirty="0" err="1" smtClean="0"/>
              <a:t>ubic</a:t>
            </a:r>
            <a:r>
              <a:rPr lang="zh-CN" altLang="en-US" sz="2400" dirty="0" smtClean="0"/>
              <a:t>）</a:t>
            </a:r>
            <a:endParaRPr lang="en-US" altLang="zh-CN" sz="2400" dirty="0" smtClean="0"/>
          </a:p>
          <a:p>
            <a:pPr marL="857250" lvl="1" indent="-457200" eaLnBrk="1" hangingPunct="1">
              <a:lnSpc>
                <a:spcPct val="90000"/>
              </a:lnSpc>
              <a:defRPr/>
            </a:pPr>
            <a:r>
              <a:rPr lang="en-US" altLang="zh-CN" sz="2400" dirty="0" err="1" smtClean="0"/>
              <a:t>Be,Mg,Zn,Cd</a:t>
            </a:r>
            <a:r>
              <a:rPr lang="zh-CN" altLang="en-US" sz="2400" dirty="0" smtClean="0"/>
              <a:t>等：六角密排</a:t>
            </a:r>
            <a:r>
              <a:rPr lang="en-US" altLang="zh-CN" sz="2400" dirty="0" smtClean="0"/>
              <a:t>(</a:t>
            </a:r>
            <a:r>
              <a:rPr lang="en-US" altLang="zh-CN" sz="2400" dirty="0" err="1" smtClean="0">
                <a:solidFill>
                  <a:srgbClr val="0000CC"/>
                </a:solidFill>
              </a:rPr>
              <a:t>H</a:t>
            </a:r>
            <a:r>
              <a:rPr lang="en-US" altLang="zh-CN" sz="2400" dirty="0" err="1" smtClean="0"/>
              <a:t>ekagonas</a:t>
            </a:r>
            <a:r>
              <a:rPr lang="en-US" altLang="zh-CN" sz="2400" dirty="0" err="1" smtClean="0">
                <a:solidFill>
                  <a:srgbClr val="0000CC"/>
                </a:solidFill>
              </a:rPr>
              <a:t>c</a:t>
            </a:r>
            <a:r>
              <a:rPr lang="en-US" altLang="zh-CN" sz="2400" dirty="0" err="1" smtClean="0"/>
              <a:t>losed</a:t>
            </a:r>
            <a:r>
              <a:rPr lang="en-US" altLang="zh-CN" sz="2400" dirty="0" err="1" smtClean="0">
                <a:solidFill>
                  <a:srgbClr val="0000CC"/>
                </a:solidFill>
              </a:rPr>
              <a:t>p</a:t>
            </a:r>
            <a:r>
              <a:rPr lang="en-US" altLang="zh-CN" sz="2400" dirty="0" err="1" smtClean="0"/>
              <a:t>acked</a:t>
            </a:r>
            <a:r>
              <a:rPr lang="en-US" altLang="zh-CN" sz="2400" dirty="0" smtClean="0"/>
              <a:t>)</a:t>
            </a:r>
          </a:p>
          <a:p>
            <a:pPr marL="857250" lvl="1" indent="-457200" eaLnBrk="1" hangingPunct="1">
              <a:lnSpc>
                <a:spcPct val="90000"/>
              </a:lnSpc>
              <a:defRPr/>
            </a:pPr>
            <a:r>
              <a:rPr lang="zh-CN" altLang="en-US" sz="2400" dirty="0" smtClean="0"/>
              <a:t>金刚石结构</a:t>
            </a:r>
            <a:r>
              <a:rPr lang="en-US" altLang="zh-CN" sz="2400" dirty="0" smtClean="0"/>
              <a:t>(Diamond)</a:t>
            </a:r>
          </a:p>
          <a:p>
            <a:pPr marL="857250" lvl="1" indent="-457200" eaLnBrk="1" hangingPunct="1">
              <a:lnSpc>
                <a:spcPct val="90000"/>
              </a:lnSpc>
              <a:defRPr/>
            </a:pPr>
            <a:r>
              <a:rPr lang="en-US" altLang="zh-CN" sz="2400" dirty="0" err="1" smtClean="0"/>
              <a:t>NaCl</a:t>
            </a:r>
            <a:r>
              <a:rPr lang="zh-CN" altLang="en-US" sz="2400" dirty="0" smtClean="0"/>
              <a:t>结构</a:t>
            </a:r>
            <a:endParaRPr lang="en-US" altLang="zh-CN" sz="2400" dirty="0" smtClean="0"/>
          </a:p>
          <a:p>
            <a:pPr marL="857250" lvl="1" indent="-457200" eaLnBrk="1" hangingPunct="1">
              <a:lnSpc>
                <a:spcPct val="90000"/>
              </a:lnSpc>
              <a:defRPr/>
            </a:pPr>
            <a:r>
              <a:rPr lang="en-US" altLang="zh-CN" sz="2400" dirty="0" err="1" smtClean="0"/>
              <a:t>CsCl</a:t>
            </a:r>
            <a:r>
              <a:rPr lang="zh-CN" altLang="en-US" sz="2400" dirty="0" smtClean="0"/>
              <a:t>结构</a:t>
            </a:r>
          </a:p>
          <a:p>
            <a:pPr marL="857250" lvl="1" indent="-457200" eaLnBrk="1" hangingPunct="1">
              <a:lnSpc>
                <a:spcPct val="90000"/>
              </a:lnSpc>
              <a:defRPr/>
            </a:pPr>
            <a:r>
              <a:rPr lang="zh-CN" altLang="en-US" sz="2400" dirty="0" smtClean="0"/>
              <a:t>闪锌矿结构</a:t>
            </a:r>
            <a:r>
              <a:rPr lang="en-US" altLang="zh-CN" sz="2400" dirty="0" smtClean="0"/>
              <a:t>(</a:t>
            </a:r>
            <a:r>
              <a:rPr lang="en-US" altLang="zh-CN" sz="2400" dirty="0" err="1" smtClean="0"/>
              <a:t>ZnS</a:t>
            </a:r>
            <a:r>
              <a:rPr lang="en-US" altLang="zh-CN" sz="2400" dirty="0" smtClean="0"/>
              <a:t>)</a:t>
            </a:r>
            <a:endParaRPr lang="zh-CN" alt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4294967295"/>
          </p:nvPr>
        </p:nvSpPr>
        <p:spPr>
          <a:xfrm>
            <a:off x="323850" y="901700"/>
            <a:ext cx="8569325" cy="1065213"/>
          </a:xfrm>
        </p:spPr>
        <p:txBody>
          <a:bodyPr/>
          <a:lstStyle/>
          <a:p>
            <a:pPr marL="0" indent="0" eaLnBrk="1" hangingPunct="1">
              <a:lnSpc>
                <a:spcPct val="125000"/>
              </a:lnSpc>
              <a:spcBef>
                <a:spcPts val="0"/>
              </a:spcBef>
              <a:buFontTx/>
              <a:buNone/>
              <a:defRPr/>
            </a:pPr>
            <a:r>
              <a:rPr lang="zh-CN" altLang="en-US" sz="2400" dirty="0" smtClean="0"/>
              <a:t>若将体心立方结构分为</a:t>
            </a:r>
            <a:r>
              <a:rPr lang="en-US" altLang="zh-CN" sz="2400" dirty="0" smtClean="0"/>
              <a:t>A</a:t>
            </a:r>
            <a:r>
              <a:rPr lang="zh-CN" altLang="en-US" sz="2400" dirty="0" smtClean="0"/>
              <a:t>层和</a:t>
            </a:r>
            <a:r>
              <a:rPr lang="en-US" altLang="zh-CN" sz="2400" dirty="0" smtClean="0"/>
              <a:t>B</a:t>
            </a:r>
            <a:r>
              <a:rPr lang="zh-CN" altLang="en-US" sz="2400" dirty="0" smtClean="0"/>
              <a:t>层结构，则体心立方结构可看成</a:t>
            </a:r>
            <a:r>
              <a:rPr lang="en-US" altLang="zh-CN" sz="2400" dirty="0" smtClean="0">
                <a:latin typeface="Arial" panose="020B0604020202020204" pitchFamily="34" charset="0"/>
              </a:rPr>
              <a:t>…</a:t>
            </a:r>
            <a:r>
              <a:rPr lang="en-US" altLang="zh-CN" sz="2400" dirty="0" smtClean="0"/>
              <a:t>ABAB</a:t>
            </a:r>
            <a:r>
              <a:rPr lang="en-US" altLang="zh-CN" sz="2400" dirty="0" smtClean="0">
                <a:latin typeface="Arial" panose="020B0604020202020204" pitchFamily="34" charset="0"/>
              </a:rPr>
              <a:t>…</a:t>
            </a:r>
            <a:r>
              <a:rPr lang="zh-CN" altLang="en-US" sz="2400" dirty="0" smtClean="0"/>
              <a:t>的堆积结构</a:t>
            </a:r>
            <a:r>
              <a:rPr lang="en-US" altLang="zh-CN" sz="2400" dirty="0" smtClean="0"/>
              <a:t>(</a:t>
            </a:r>
            <a:r>
              <a:rPr lang="zh-CN" altLang="en-US" sz="2400" dirty="0" smtClean="0"/>
              <a:t>设原子球半径为</a:t>
            </a:r>
            <a:r>
              <a:rPr lang="en-US" altLang="zh-CN" sz="2400" dirty="0" smtClean="0"/>
              <a:t>r</a:t>
            </a:r>
            <a:r>
              <a:rPr lang="en-US" altLang="zh-CN" sz="2400" baseline="-25000" dirty="0" smtClean="0"/>
              <a:t>0</a:t>
            </a:r>
            <a:r>
              <a:rPr lang="en-US" altLang="zh-CN" sz="2400" dirty="0" smtClean="0"/>
              <a:t>)</a:t>
            </a:r>
            <a:r>
              <a:rPr lang="zh-CN" altLang="en-US" sz="2400" dirty="0" smtClean="0"/>
              <a:t>。</a:t>
            </a:r>
          </a:p>
        </p:txBody>
      </p:sp>
      <p:sp>
        <p:nvSpPr>
          <p:cNvPr id="343043" name="Text Box 3"/>
          <p:cNvSpPr txBox="1">
            <a:spLocks noChangeArrowheads="1"/>
          </p:cNvSpPr>
          <p:nvPr/>
        </p:nvSpPr>
        <p:spPr bwMode="auto">
          <a:xfrm>
            <a:off x="0" y="5781675"/>
            <a:ext cx="9144000" cy="384175"/>
          </a:xfrm>
          <a:prstGeom prst="rect">
            <a:avLst/>
          </a:prstGeom>
          <a:noFill/>
          <a:ln>
            <a:noFill/>
          </a:ln>
          <a:effectLst/>
        </p:spPr>
        <p:txBody>
          <a:bodyPr lIns="0" tIns="0" rIns="0" bIns="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500" dirty="0" smtClean="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结论：体心立方晶格</a:t>
            </a:r>
            <a:r>
              <a:rPr kumimoji="1" lang="zh-CN" altLang="en-US" sz="25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在一个平面内的</a:t>
            </a:r>
            <a:r>
              <a:rPr kumimoji="1" lang="zh-CN" altLang="en-US" sz="2500" dirty="0" smtClean="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原子球并</a:t>
            </a:r>
            <a:r>
              <a:rPr kumimoji="1" lang="zh-CN" altLang="en-US" sz="2500" dirty="0" smtClean="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不是最紧密</a:t>
            </a:r>
            <a:r>
              <a:rPr kumimoji="1" lang="zh-CN" altLang="en-US" sz="2500" dirty="0" smtClean="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排列。</a:t>
            </a:r>
          </a:p>
        </p:txBody>
      </p:sp>
      <p:graphicFrame>
        <p:nvGraphicFramePr>
          <p:cNvPr id="49156" name="Object 4"/>
          <p:cNvGraphicFramePr>
            <a:graphicFrameLocks noChangeAspect="1"/>
          </p:cNvGraphicFramePr>
          <p:nvPr/>
        </p:nvGraphicFramePr>
        <p:xfrm>
          <a:off x="465138" y="4110038"/>
          <a:ext cx="2587625" cy="1547812"/>
        </p:xfrm>
        <a:graphic>
          <a:graphicData uri="http://schemas.openxmlformats.org/presentationml/2006/ole">
            <mc:AlternateContent xmlns:mc="http://schemas.openxmlformats.org/markup-compatibility/2006">
              <mc:Choice xmlns:v="urn:schemas-microsoft-com:vml" Requires="v">
                <p:oleObj spid="_x0000_s49206" name="Equation" r:id="rId4" imgW="787400" imgH="508000" progId="Equation.3">
                  <p:embed/>
                </p:oleObj>
              </mc:Choice>
              <mc:Fallback>
                <p:oleObj name="Equation" r:id="rId4" imgW="787400" imgH="508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8" y="4110038"/>
                        <a:ext cx="258762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Text Box 32"/>
          <p:cNvSpPr txBox="1">
            <a:spLocks noChangeArrowheads="1"/>
          </p:cNvSpPr>
          <p:nvPr/>
        </p:nvSpPr>
        <p:spPr bwMode="auto">
          <a:xfrm>
            <a:off x="7775575" y="3621088"/>
            <a:ext cx="170021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lang="en-US" altLang="zh-CN" sz="1000">
              <a:latin typeface="Times New Roman" panose="02020603050405020304" pitchFamily="18" charset="0"/>
              <a:ea typeface="宋体" panose="02010600030101010101" pitchFamily="2" charset="-122"/>
            </a:endParaRPr>
          </a:p>
          <a:p>
            <a:pPr algn="just">
              <a:spcBef>
                <a:spcPct val="0"/>
              </a:spcBef>
              <a:buFontTx/>
              <a:buNone/>
            </a:pPr>
            <a:r>
              <a:rPr lang="en-US" altLang="zh-CN" sz="2400">
                <a:latin typeface="宋体" panose="02010600030101010101" pitchFamily="2" charset="-122"/>
                <a:ea typeface="宋体" panose="02010600030101010101" pitchFamily="2" charset="-122"/>
              </a:rPr>
              <a:t>△</a:t>
            </a:r>
            <a:r>
              <a:rPr lang="en-US" altLang="zh-CN" sz="2400">
                <a:latin typeface="Times New Roman" panose="02020603050405020304" pitchFamily="18" charset="0"/>
                <a:ea typeface="宋体" panose="02010600030101010101" pitchFamily="2" charset="-122"/>
              </a:rPr>
              <a:t>=0.31r</a:t>
            </a:r>
            <a:r>
              <a:rPr lang="en-US" altLang="zh-CN" sz="2400" baseline="-25000">
                <a:latin typeface="Times New Roman" panose="02020603050405020304" pitchFamily="18" charset="0"/>
                <a:ea typeface="宋体" panose="02010600030101010101" pitchFamily="2" charset="-122"/>
              </a:rPr>
              <a:t>0</a:t>
            </a:r>
          </a:p>
        </p:txBody>
      </p:sp>
      <p:grpSp>
        <p:nvGrpSpPr>
          <p:cNvPr id="49158" name="Group 47"/>
          <p:cNvGrpSpPr>
            <a:grpSpLocks/>
          </p:cNvGrpSpPr>
          <p:nvPr/>
        </p:nvGrpSpPr>
        <p:grpSpPr bwMode="auto">
          <a:xfrm>
            <a:off x="4092575" y="2363788"/>
            <a:ext cx="3490913" cy="2520950"/>
            <a:chOff x="249" y="1632"/>
            <a:chExt cx="3052" cy="2031"/>
          </a:xfrm>
        </p:grpSpPr>
        <p:grpSp>
          <p:nvGrpSpPr>
            <p:cNvPr id="49165" name="Group 9"/>
            <p:cNvGrpSpPr>
              <a:grpSpLocks/>
            </p:cNvGrpSpPr>
            <p:nvPr/>
          </p:nvGrpSpPr>
          <p:grpSpPr bwMode="auto">
            <a:xfrm>
              <a:off x="729" y="1632"/>
              <a:ext cx="2289" cy="2031"/>
              <a:chOff x="3597" y="2220"/>
              <a:chExt cx="4506" cy="4368"/>
            </a:xfrm>
          </p:grpSpPr>
          <p:grpSp>
            <p:nvGrpSpPr>
              <p:cNvPr id="49182" name="Group 10"/>
              <p:cNvGrpSpPr>
                <a:grpSpLocks/>
              </p:cNvGrpSpPr>
              <p:nvPr/>
            </p:nvGrpSpPr>
            <p:grpSpPr bwMode="auto">
              <a:xfrm>
                <a:off x="3597" y="2220"/>
                <a:ext cx="4503" cy="1251"/>
                <a:chOff x="3597" y="2220"/>
                <a:chExt cx="4503" cy="1251"/>
              </a:xfrm>
            </p:grpSpPr>
            <p:sp>
              <p:nvSpPr>
                <p:cNvPr id="49191" name="Oval 11"/>
                <p:cNvSpPr>
                  <a:spLocks noChangeArrowheads="1"/>
                </p:cNvSpPr>
                <p:nvPr/>
              </p:nvSpPr>
              <p:spPr bwMode="auto">
                <a:xfrm>
                  <a:off x="3597" y="2223"/>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92" name="Oval 12"/>
                <p:cNvSpPr>
                  <a:spLocks noChangeArrowheads="1"/>
                </p:cNvSpPr>
                <p:nvPr/>
              </p:nvSpPr>
              <p:spPr bwMode="auto">
                <a:xfrm>
                  <a:off x="523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93" name="Oval 13"/>
                <p:cNvSpPr>
                  <a:spLocks noChangeArrowheads="1"/>
                </p:cNvSpPr>
                <p:nvPr/>
              </p:nvSpPr>
              <p:spPr bwMode="auto">
                <a:xfrm>
                  <a:off x="685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49183" name="Group 14"/>
              <p:cNvGrpSpPr>
                <a:grpSpLocks/>
              </p:cNvGrpSpPr>
              <p:nvPr/>
            </p:nvGrpSpPr>
            <p:grpSpPr bwMode="auto">
              <a:xfrm>
                <a:off x="3597" y="3777"/>
                <a:ext cx="4503" cy="1251"/>
                <a:chOff x="3597" y="2220"/>
                <a:chExt cx="4503" cy="1251"/>
              </a:xfrm>
            </p:grpSpPr>
            <p:sp>
              <p:nvSpPr>
                <p:cNvPr id="49188" name="Oval 15"/>
                <p:cNvSpPr>
                  <a:spLocks noChangeArrowheads="1"/>
                </p:cNvSpPr>
                <p:nvPr/>
              </p:nvSpPr>
              <p:spPr bwMode="auto">
                <a:xfrm>
                  <a:off x="3597" y="2223"/>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9" name="Oval 16"/>
                <p:cNvSpPr>
                  <a:spLocks noChangeArrowheads="1"/>
                </p:cNvSpPr>
                <p:nvPr/>
              </p:nvSpPr>
              <p:spPr bwMode="auto">
                <a:xfrm>
                  <a:off x="523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90" name="Oval 17"/>
                <p:cNvSpPr>
                  <a:spLocks noChangeArrowheads="1"/>
                </p:cNvSpPr>
                <p:nvPr/>
              </p:nvSpPr>
              <p:spPr bwMode="auto">
                <a:xfrm>
                  <a:off x="685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49184" name="Group 18"/>
              <p:cNvGrpSpPr>
                <a:grpSpLocks/>
              </p:cNvGrpSpPr>
              <p:nvPr/>
            </p:nvGrpSpPr>
            <p:grpSpPr bwMode="auto">
              <a:xfrm>
                <a:off x="3600" y="5337"/>
                <a:ext cx="4503" cy="1251"/>
                <a:chOff x="3600" y="5337"/>
                <a:chExt cx="4503" cy="1251"/>
              </a:xfrm>
            </p:grpSpPr>
            <p:sp>
              <p:nvSpPr>
                <p:cNvPr id="49185" name="Oval 19"/>
                <p:cNvSpPr>
                  <a:spLocks noChangeArrowheads="1"/>
                </p:cNvSpPr>
                <p:nvPr/>
              </p:nvSpPr>
              <p:spPr bwMode="auto">
                <a:xfrm>
                  <a:off x="3600" y="534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6" name="Oval 20"/>
                <p:cNvSpPr>
                  <a:spLocks noChangeArrowheads="1"/>
                </p:cNvSpPr>
                <p:nvPr/>
              </p:nvSpPr>
              <p:spPr bwMode="auto">
                <a:xfrm>
                  <a:off x="5236" y="5337"/>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7" name="Oval 21"/>
                <p:cNvSpPr>
                  <a:spLocks noChangeArrowheads="1"/>
                </p:cNvSpPr>
                <p:nvPr/>
              </p:nvSpPr>
              <p:spPr bwMode="auto">
                <a:xfrm>
                  <a:off x="6856" y="5337"/>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grpSp>
          <p:nvGrpSpPr>
            <p:cNvPr id="49166" name="Group 23"/>
            <p:cNvGrpSpPr>
              <a:grpSpLocks/>
            </p:cNvGrpSpPr>
            <p:nvPr/>
          </p:nvGrpSpPr>
          <p:grpSpPr bwMode="auto">
            <a:xfrm>
              <a:off x="1149" y="1968"/>
              <a:ext cx="1463" cy="1329"/>
              <a:chOff x="1716" y="1968"/>
              <a:chExt cx="1463" cy="1329"/>
            </a:xfrm>
          </p:grpSpPr>
          <p:sp>
            <p:nvSpPr>
              <p:cNvPr id="49178" name="Oval 24"/>
              <p:cNvSpPr>
                <a:spLocks noChangeArrowheads="1"/>
              </p:cNvSpPr>
              <p:nvPr/>
            </p:nvSpPr>
            <p:spPr bwMode="auto">
              <a:xfrm>
                <a:off x="1716" y="1968"/>
                <a:ext cx="634"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79" name="Oval 25"/>
              <p:cNvSpPr>
                <a:spLocks noChangeArrowheads="1"/>
              </p:cNvSpPr>
              <p:nvPr/>
            </p:nvSpPr>
            <p:spPr bwMode="auto">
              <a:xfrm>
                <a:off x="1716" y="2717"/>
                <a:ext cx="633"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0" name="Oval 26"/>
              <p:cNvSpPr>
                <a:spLocks noChangeArrowheads="1"/>
              </p:cNvSpPr>
              <p:nvPr/>
            </p:nvSpPr>
            <p:spPr bwMode="auto">
              <a:xfrm>
                <a:off x="2545" y="1978"/>
                <a:ext cx="634"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1" name="Oval 27"/>
              <p:cNvSpPr>
                <a:spLocks noChangeArrowheads="1"/>
              </p:cNvSpPr>
              <p:nvPr/>
            </p:nvSpPr>
            <p:spPr bwMode="auto">
              <a:xfrm>
                <a:off x="2538" y="2713"/>
                <a:ext cx="633"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49167" name="Line 28"/>
            <p:cNvSpPr>
              <a:spLocks noChangeShapeType="1"/>
            </p:cNvSpPr>
            <p:nvPr/>
          </p:nvSpPr>
          <p:spPr bwMode="auto">
            <a:xfrm>
              <a:off x="2682" y="2927"/>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8" name="Line 29"/>
            <p:cNvSpPr>
              <a:spLocks noChangeShapeType="1"/>
            </p:cNvSpPr>
            <p:nvPr/>
          </p:nvSpPr>
          <p:spPr bwMode="auto">
            <a:xfrm>
              <a:off x="2677" y="3071"/>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9" name="Line 30"/>
            <p:cNvSpPr>
              <a:spLocks noChangeShapeType="1"/>
            </p:cNvSpPr>
            <p:nvPr/>
          </p:nvSpPr>
          <p:spPr bwMode="auto">
            <a:xfrm>
              <a:off x="3203" y="2730"/>
              <a:ext cx="0" cy="19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70" name="Line 31"/>
            <p:cNvSpPr>
              <a:spLocks noChangeShapeType="1"/>
            </p:cNvSpPr>
            <p:nvPr/>
          </p:nvSpPr>
          <p:spPr bwMode="auto">
            <a:xfrm>
              <a:off x="3213" y="3072"/>
              <a:ext cx="0" cy="199"/>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9171" name="Line 33"/>
            <p:cNvSpPr>
              <a:spLocks noChangeShapeType="1"/>
            </p:cNvSpPr>
            <p:nvPr/>
          </p:nvSpPr>
          <p:spPr bwMode="auto">
            <a:xfrm flipV="1">
              <a:off x="2697" y="1776"/>
              <a:ext cx="288" cy="1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2" name="Text Box 34"/>
            <p:cNvSpPr txBox="1">
              <a:spLocks noChangeArrowheads="1"/>
            </p:cNvSpPr>
            <p:nvPr/>
          </p:nvSpPr>
          <p:spPr bwMode="auto">
            <a:xfrm>
              <a:off x="2706" y="182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en-US" altLang="zh-CN" sz="2400" b="0">
                  <a:latin typeface="Times New Roman" panose="02020603050405020304" pitchFamily="18" charset="0"/>
                  <a:ea typeface="宋体" panose="02010600030101010101" pitchFamily="2" charset="-122"/>
                </a:rPr>
                <a:t>r</a:t>
              </a:r>
              <a:r>
                <a:rPr kumimoji="1" lang="en-US" altLang="zh-CN" sz="2400" b="0" baseline="-25000">
                  <a:latin typeface="Times New Roman" panose="02020603050405020304" pitchFamily="18" charset="0"/>
                  <a:ea typeface="宋体" panose="02010600030101010101" pitchFamily="2" charset="-122"/>
                </a:rPr>
                <a:t>0</a:t>
              </a:r>
              <a:endParaRPr kumimoji="1" lang="en-US" altLang="zh-CN" sz="2400" b="0">
                <a:latin typeface="Times New Roman" panose="02020603050405020304" pitchFamily="18" charset="0"/>
                <a:ea typeface="宋体" panose="02010600030101010101" pitchFamily="2" charset="-122"/>
              </a:endParaRPr>
            </a:p>
          </p:txBody>
        </p:sp>
        <p:grpSp>
          <p:nvGrpSpPr>
            <p:cNvPr id="49173" name="Group 35"/>
            <p:cNvGrpSpPr>
              <a:grpSpLocks/>
            </p:cNvGrpSpPr>
            <p:nvPr/>
          </p:nvGrpSpPr>
          <p:grpSpPr bwMode="auto">
            <a:xfrm>
              <a:off x="249" y="2631"/>
              <a:ext cx="816" cy="768"/>
              <a:chOff x="816" y="2631"/>
              <a:chExt cx="816" cy="768"/>
            </a:xfrm>
          </p:grpSpPr>
          <p:sp>
            <p:nvSpPr>
              <p:cNvPr id="49174" name="Line 36"/>
              <p:cNvSpPr>
                <a:spLocks noChangeShapeType="1"/>
              </p:cNvSpPr>
              <p:nvPr/>
            </p:nvSpPr>
            <p:spPr bwMode="auto">
              <a:xfrm flipH="1">
                <a:off x="960" y="2640"/>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5" name="Line 37"/>
              <p:cNvSpPr>
                <a:spLocks noChangeShapeType="1"/>
              </p:cNvSpPr>
              <p:nvPr/>
            </p:nvSpPr>
            <p:spPr bwMode="auto">
              <a:xfrm flipH="1">
                <a:off x="960" y="3396"/>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6" name="Line 38"/>
              <p:cNvSpPr>
                <a:spLocks noChangeShapeType="1"/>
              </p:cNvSpPr>
              <p:nvPr/>
            </p:nvSpPr>
            <p:spPr bwMode="auto">
              <a:xfrm>
                <a:off x="1104" y="2631"/>
                <a:ext cx="0" cy="768"/>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9177" name="Object 39"/>
              <p:cNvGraphicFramePr>
                <a:graphicFrameLocks noChangeAspect="1"/>
              </p:cNvGraphicFramePr>
              <p:nvPr/>
            </p:nvGraphicFramePr>
            <p:xfrm>
              <a:off x="816" y="2880"/>
              <a:ext cx="219" cy="240"/>
            </p:xfrm>
            <a:graphic>
              <a:graphicData uri="http://schemas.openxmlformats.org/presentationml/2006/ole">
                <mc:AlternateContent xmlns:mc="http://schemas.openxmlformats.org/markup-compatibility/2006">
                  <mc:Choice xmlns:v="urn:schemas-microsoft-com:vml" Requires="v">
                    <p:oleObj spid="_x0000_s49207" name="Equation" r:id="rId6" imgW="126835" imgH="139518" progId="Equation.3">
                      <p:embed/>
                    </p:oleObj>
                  </mc:Choice>
                  <mc:Fallback>
                    <p:oleObj name="Equation" r:id="rId6" imgW="126835" imgH="139518"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2880"/>
                            <a:ext cx="21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9159" name="Group 45"/>
          <p:cNvGrpSpPr>
            <a:grpSpLocks/>
          </p:cNvGrpSpPr>
          <p:nvPr/>
        </p:nvGrpSpPr>
        <p:grpSpPr bwMode="auto">
          <a:xfrm>
            <a:off x="531813" y="2152650"/>
            <a:ext cx="2085975" cy="1792288"/>
            <a:chOff x="3923" y="1434"/>
            <a:chExt cx="1361" cy="1129"/>
          </a:xfrm>
        </p:grpSpPr>
        <p:pic>
          <p:nvPicPr>
            <p:cNvPr id="49163" name="Picture 40" descr="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1434"/>
              <a:ext cx="1361" cy="1129"/>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2"/>
                  </a:solidFill>
                  <a:miter lim="800000"/>
                  <a:headEnd/>
                  <a:tailEnd/>
                </a14:hiddenLine>
              </a:ext>
            </a:extLst>
          </p:spPr>
        </p:pic>
        <p:sp>
          <p:nvSpPr>
            <p:cNvPr id="49164" name="Line 41"/>
            <p:cNvSpPr>
              <a:spLocks noChangeShapeType="1"/>
            </p:cNvSpPr>
            <p:nvPr/>
          </p:nvSpPr>
          <p:spPr bwMode="auto">
            <a:xfrm flipH="1">
              <a:off x="4241" y="1706"/>
              <a:ext cx="726" cy="59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9160" name="Group 44"/>
          <p:cNvGrpSpPr>
            <a:grpSpLocks/>
          </p:cNvGrpSpPr>
          <p:nvPr/>
        </p:nvGrpSpPr>
        <p:grpSpPr bwMode="auto">
          <a:xfrm>
            <a:off x="1900238" y="2227263"/>
            <a:ext cx="1562100" cy="1800225"/>
            <a:chOff x="4785" y="1481"/>
            <a:chExt cx="984" cy="1134"/>
          </a:xfrm>
        </p:grpSpPr>
        <p:sp>
          <p:nvSpPr>
            <p:cNvPr id="49161" name="Line 42"/>
            <p:cNvSpPr>
              <a:spLocks noChangeShapeType="1"/>
            </p:cNvSpPr>
            <p:nvPr/>
          </p:nvSpPr>
          <p:spPr bwMode="auto">
            <a:xfrm flipH="1" flipV="1">
              <a:off x="4785" y="1933"/>
              <a:ext cx="680" cy="9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Text Box 43"/>
            <p:cNvSpPr txBox="1">
              <a:spLocks noChangeArrowheads="1"/>
            </p:cNvSpPr>
            <p:nvPr/>
          </p:nvSpPr>
          <p:spPr bwMode="auto">
            <a:xfrm>
              <a:off x="5474" y="1481"/>
              <a:ext cx="295"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体</a:t>
              </a:r>
            </a:p>
            <a:p>
              <a:pPr algn="ct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对</a:t>
              </a:r>
            </a:p>
            <a:p>
              <a:pPr algn="ct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角</a:t>
              </a:r>
            </a:p>
            <a:p>
              <a:pPr algn="ct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线</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defRPr/>
            </a:pPr>
            <a:r>
              <a:rPr lang="zh-CN" altLang="en-US" dirty="0" smtClean="0">
                <a:latin typeface="微软雅黑" panose="020B0503020204020204" pitchFamily="34" charset="-122"/>
              </a:rPr>
              <a:t>最紧密的堆积方式</a:t>
            </a:r>
          </a:p>
        </p:txBody>
      </p:sp>
      <p:grpSp>
        <p:nvGrpSpPr>
          <p:cNvPr id="51203" name="Group 18"/>
          <p:cNvGrpSpPr>
            <a:grpSpLocks/>
          </p:cNvGrpSpPr>
          <p:nvPr/>
        </p:nvGrpSpPr>
        <p:grpSpPr bwMode="auto">
          <a:xfrm>
            <a:off x="627063" y="1773238"/>
            <a:ext cx="4535487" cy="1168400"/>
            <a:chOff x="395" y="1117"/>
            <a:chExt cx="2857" cy="736"/>
          </a:xfrm>
        </p:grpSpPr>
        <p:sp>
          <p:nvSpPr>
            <p:cNvPr id="51225" name="Oval 6"/>
            <p:cNvSpPr>
              <a:spLocks noChangeArrowheads="1"/>
            </p:cNvSpPr>
            <p:nvPr/>
          </p:nvSpPr>
          <p:spPr bwMode="auto">
            <a:xfrm>
              <a:off x="395"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6" name="Oval 7"/>
            <p:cNvSpPr>
              <a:spLocks noChangeArrowheads="1"/>
            </p:cNvSpPr>
            <p:nvPr/>
          </p:nvSpPr>
          <p:spPr bwMode="auto">
            <a:xfrm>
              <a:off x="1102" y="1118"/>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7" name="Oval 8"/>
            <p:cNvSpPr>
              <a:spLocks noChangeArrowheads="1"/>
            </p:cNvSpPr>
            <p:nvPr/>
          </p:nvSpPr>
          <p:spPr bwMode="auto">
            <a:xfrm>
              <a:off x="1810" y="112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8" name="Oval 9"/>
            <p:cNvSpPr>
              <a:spLocks noChangeArrowheads="1"/>
            </p:cNvSpPr>
            <p:nvPr/>
          </p:nvSpPr>
          <p:spPr bwMode="auto">
            <a:xfrm>
              <a:off x="2526"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47" name="Group 19"/>
          <p:cNvGrpSpPr>
            <a:grpSpLocks/>
          </p:cNvGrpSpPr>
          <p:nvPr/>
        </p:nvGrpSpPr>
        <p:grpSpPr bwMode="auto">
          <a:xfrm>
            <a:off x="611188" y="2895600"/>
            <a:ext cx="4535487" cy="1168400"/>
            <a:chOff x="395" y="1824"/>
            <a:chExt cx="2857" cy="736"/>
          </a:xfrm>
        </p:grpSpPr>
        <p:sp>
          <p:nvSpPr>
            <p:cNvPr id="51221" name="Oval 10"/>
            <p:cNvSpPr>
              <a:spLocks noChangeArrowheads="1"/>
            </p:cNvSpPr>
            <p:nvPr/>
          </p:nvSpPr>
          <p:spPr bwMode="auto">
            <a:xfrm>
              <a:off x="395" y="1824"/>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2" name="Oval 11"/>
            <p:cNvSpPr>
              <a:spLocks noChangeArrowheads="1"/>
            </p:cNvSpPr>
            <p:nvPr/>
          </p:nvSpPr>
          <p:spPr bwMode="auto">
            <a:xfrm>
              <a:off x="1102" y="1825"/>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3" name="Oval 12"/>
            <p:cNvSpPr>
              <a:spLocks noChangeArrowheads="1"/>
            </p:cNvSpPr>
            <p:nvPr/>
          </p:nvSpPr>
          <p:spPr bwMode="auto">
            <a:xfrm>
              <a:off x="1810" y="1834"/>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4" name="Oval 13"/>
            <p:cNvSpPr>
              <a:spLocks noChangeArrowheads="1"/>
            </p:cNvSpPr>
            <p:nvPr/>
          </p:nvSpPr>
          <p:spPr bwMode="auto">
            <a:xfrm>
              <a:off x="2526" y="1824"/>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48" name="Group 20"/>
          <p:cNvGrpSpPr>
            <a:grpSpLocks/>
          </p:cNvGrpSpPr>
          <p:nvPr/>
        </p:nvGrpSpPr>
        <p:grpSpPr bwMode="auto">
          <a:xfrm>
            <a:off x="1201738" y="2722563"/>
            <a:ext cx="4535487" cy="1168400"/>
            <a:chOff x="385" y="2532"/>
            <a:chExt cx="2857" cy="736"/>
          </a:xfrm>
        </p:grpSpPr>
        <p:sp>
          <p:nvSpPr>
            <p:cNvPr id="51217" name="Oval 14"/>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8" name="Oval 15"/>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9" name="Oval 16"/>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0" name="Oval 17"/>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49" name="Group 21"/>
          <p:cNvGrpSpPr>
            <a:grpSpLocks/>
          </p:cNvGrpSpPr>
          <p:nvPr/>
        </p:nvGrpSpPr>
        <p:grpSpPr bwMode="auto">
          <a:xfrm>
            <a:off x="1763713" y="3673475"/>
            <a:ext cx="4535487" cy="1168400"/>
            <a:chOff x="385" y="2532"/>
            <a:chExt cx="2857" cy="736"/>
          </a:xfrm>
        </p:grpSpPr>
        <p:sp>
          <p:nvSpPr>
            <p:cNvPr id="51213" name="Oval 22"/>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4" name="Oval 23"/>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5" name="Oval 24"/>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6" name="Oval 25"/>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60" name="Group 32"/>
          <p:cNvGrpSpPr>
            <a:grpSpLocks/>
          </p:cNvGrpSpPr>
          <p:nvPr/>
        </p:nvGrpSpPr>
        <p:grpSpPr bwMode="auto">
          <a:xfrm>
            <a:off x="5867400" y="2420938"/>
            <a:ext cx="3097213" cy="519112"/>
            <a:chOff x="3696" y="1525"/>
            <a:chExt cx="1951" cy="327"/>
          </a:xfrm>
        </p:grpSpPr>
        <p:sp>
          <p:nvSpPr>
            <p:cNvPr id="51211" name="AutoShape 27"/>
            <p:cNvSpPr>
              <a:spLocks noChangeArrowheads="1"/>
            </p:cNvSpPr>
            <p:nvPr/>
          </p:nvSpPr>
          <p:spPr bwMode="auto">
            <a:xfrm>
              <a:off x="3696" y="1616"/>
              <a:ext cx="861" cy="227"/>
            </a:xfrm>
            <a:prstGeom prst="leftArrow">
              <a:avLst>
                <a:gd name="adj1" fmla="val 50000"/>
                <a:gd name="adj2" fmla="val 9482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2" name="Text Box 28"/>
            <p:cNvSpPr txBox="1">
              <a:spLocks noChangeArrowheads="1"/>
            </p:cNvSpPr>
            <p:nvPr/>
          </p:nvSpPr>
          <p:spPr bwMode="auto">
            <a:xfrm>
              <a:off x="4604" y="1525"/>
              <a:ext cx="1043" cy="327"/>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2800">
                  <a:solidFill>
                    <a:srgbClr val="1C1C1C"/>
                  </a:solidFill>
                  <a:latin typeface="Times New Roman" panose="02020603050405020304" pitchFamily="18" charset="0"/>
                  <a:ea typeface="宋体" panose="02010600030101010101" pitchFamily="2" charset="-122"/>
                </a:rPr>
                <a:t>密排面</a:t>
              </a:r>
            </a:p>
          </p:txBody>
        </p:sp>
      </p:grpSp>
      <p:grpSp>
        <p:nvGrpSpPr>
          <p:cNvPr id="329759" name="Group 31"/>
          <p:cNvGrpSpPr>
            <a:grpSpLocks/>
          </p:cNvGrpSpPr>
          <p:nvPr/>
        </p:nvGrpSpPr>
        <p:grpSpPr bwMode="auto">
          <a:xfrm>
            <a:off x="6443663" y="2924175"/>
            <a:ext cx="2484437" cy="2160588"/>
            <a:chOff x="4059" y="1842"/>
            <a:chExt cx="1565" cy="1361"/>
          </a:xfrm>
        </p:grpSpPr>
        <p:sp>
          <p:nvSpPr>
            <p:cNvPr id="51209" name="Text Box 29"/>
            <p:cNvSpPr txBox="1">
              <a:spLocks noChangeArrowheads="1"/>
            </p:cNvSpPr>
            <p:nvPr/>
          </p:nvSpPr>
          <p:spPr bwMode="auto">
            <a:xfrm>
              <a:off x="4059" y="2069"/>
              <a:ext cx="1565" cy="1134"/>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800">
                  <a:solidFill>
                    <a:srgbClr val="1C1C1C"/>
                  </a:solidFill>
                  <a:latin typeface="Times New Roman" panose="02020603050405020304" pitchFamily="18" charset="0"/>
                  <a:ea typeface="宋体" panose="02010600030101010101" pitchFamily="2" charset="-122"/>
                </a:rPr>
                <a:t>原子球必须与同一平面内相邻的６个原子球相切</a:t>
              </a:r>
            </a:p>
          </p:txBody>
        </p:sp>
        <p:sp>
          <p:nvSpPr>
            <p:cNvPr id="51210" name="Line 30"/>
            <p:cNvSpPr>
              <a:spLocks noChangeShapeType="1"/>
            </p:cNvSpPr>
            <p:nvPr/>
          </p:nvSpPr>
          <p:spPr bwMode="auto">
            <a:xfrm flipH="1">
              <a:off x="4967" y="1842"/>
              <a:ext cx="45" cy="227"/>
            </a:xfrm>
            <a:prstGeom prst="line">
              <a:avLst/>
            </a:prstGeom>
            <a:noFill/>
            <a:ln w="635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29730"/>
                                        </p:tgtEl>
                                        <p:attrNameLst>
                                          <p:attrName>style.textDecorationUnderline</p:attrName>
                                        </p:attrNameLst>
                                      </p:cBhvr>
                                      <p:to>
                                        <p:strVal val="tru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9747"/>
                                        </p:tgtEl>
                                        <p:attrNameLst>
                                          <p:attrName>style.visibility</p:attrName>
                                        </p:attrNameLst>
                                      </p:cBhvr>
                                      <p:to>
                                        <p:strVal val="visible"/>
                                      </p:to>
                                    </p:set>
                                  </p:childTnLst>
                                  <p:subTnLst>
                                    <p:set>
                                      <p:cBhvr override="childStyle">
                                        <p:cTn dur="1" fill="hold" display="0" masterRel="nextClick" afterEffect="1"/>
                                        <p:tgtEl>
                                          <p:spTgt spid="32974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1" fill="hold" nodeType="clickEffect">
                                  <p:stCondLst>
                                    <p:cond delay="0"/>
                                  </p:stCondLst>
                                  <p:childTnLst>
                                    <p:set>
                                      <p:cBhvr>
                                        <p:cTn id="14" dur="1" fill="hold">
                                          <p:stCondLst>
                                            <p:cond delay="0"/>
                                          </p:stCondLst>
                                        </p:cTn>
                                        <p:tgtEl>
                                          <p:spTgt spid="329748"/>
                                        </p:tgtEl>
                                        <p:attrNameLst>
                                          <p:attrName>style.visibility</p:attrName>
                                        </p:attrNameLst>
                                      </p:cBhvr>
                                      <p:to>
                                        <p:strVal val="visible"/>
                                      </p:to>
                                    </p:set>
                                    <p:animEffect transition="in" filter="slide(fromTop)">
                                      <p:cBhvr>
                                        <p:cTn id="15" dur="500"/>
                                        <p:tgtEl>
                                          <p:spTgt spid="3297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nodeType="clickEffect">
                                  <p:stCondLst>
                                    <p:cond delay="0"/>
                                  </p:stCondLst>
                                  <p:childTnLst>
                                    <p:set>
                                      <p:cBhvr>
                                        <p:cTn id="19" dur="1" fill="hold">
                                          <p:stCondLst>
                                            <p:cond delay="0"/>
                                          </p:stCondLst>
                                        </p:cTn>
                                        <p:tgtEl>
                                          <p:spTgt spid="329749"/>
                                        </p:tgtEl>
                                        <p:attrNameLst>
                                          <p:attrName>style.visibility</p:attrName>
                                        </p:attrNameLst>
                                      </p:cBhvr>
                                      <p:to>
                                        <p:strVal val="visible"/>
                                      </p:to>
                                    </p:set>
                                    <p:animEffect transition="in" filter="slide(fromTop)">
                                      <p:cBhvr>
                                        <p:cTn id="20" dur="500"/>
                                        <p:tgtEl>
                                          <p:spTgt spid="3297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nodeType="clickEffect">
                                  <p:stCondLst>
                                    <p:cond delay="0"/>
                                  </p:stCondLst>
                                  <p:childTnLst>
                                    <p:set>
                                      <p:cBhvr>
                                        <p:cTn id="24" dur="1" fill="hold">
                                          <p:stCondLst>
                                            <p:cond delay="0"/>
                                          </p:stCondLst>
                                        </p:cTn>
                                        <p:tgtEl>
                                          <p:spTgt spid="329760"/>
                                        </p:tgtEl>
                                        <p:attrNameLst>
                                          <p:attrName>style.visibility</p:attrName>
                                        </p:attrNameLst>
                                      </p:cBhvr>
                                      <p:to>
                                        <p:strVal val="visible"/>
                                      </p:to>
                                    </p:set>
                                    <p:animEffect transition="in" filter="slide(fromRight)">
                                      <p:cBhvr>
                                        <p:cTn id="25" dur="500"/>
                                        <p:tgtEl>
                                          <p:spTgt spid="3297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1" fill="hold" nodeType="clickEffect">
                                  <p:stCondLst>
                                    <p:cond delay="0"/>
                                  </p:stCondLst>
                                  <p:childTnLst>
                                    <p:set>
                                      <p:cBhvr>
                                        <p:cTn id="29" dur="1" fill="hold">
                                          <p:stCondLst>
                                            <p:cond delay="0"/>
                                          </p:stCondLst>
                                        </p:cTn>
                                        <p:tgtEl>
                                          <p:spTgt spid="329759"/>
                                        </p:tgtEl>
                                        <p:attrNameLst>
                                          <p:attrName>style.visibility</p:attrName>
                                        </p:attrNameLst>
                                      </p:cBhvr>
                                      <p:to>
                                        <p:strVal val="visible"/>
                                      </p:to>
                                    </p:set>
                                    <p:animEffect transition="in" filter="slide(fromTop)">
                                      <p:cBhvr>
                                        <p:cTn id="30" dur="500"/>
                                        <p:tgtEl>
                                          <p:spTgt spid="329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eaLnBrk="1" hangingPunct="1">
              <a:defRPr/>
            </a:pPr>
            <a:r>
              <a:rPr lang="zh-CN" altLang="en-US" dirty="0" smtClean="0">
                <a:latin typeface="微软雅黑" panose="020B0503020204020204" pitchFamily="34" charset="-122"/>
              </a:rPr>
              <a:t>堆积密排面的方式</a:t>
            </a:r>
          </a:p>
        </p:txBody>
      </p:sp>
      <p:grpSp>
        <p:nvGrpSpPr>
          <p:cNvPr id="52227" name="Group 35"/>
          <p:cNvGrpSpPr>
            <a:grpSpLocks/>
          </p:cNvGrpSpPr>
          <p:nvPr/>
        </p:nvGrpSpPr>
        <p:grpSpPr bwMode="auto">
          <a:xfrm>
            <a:off x="627063" y="1773238"/>
            <a:ext cx="5672137" cy="3068637"/>
            <a:chOff x="395" y="1117"/>
            <a:chExt cx="3573" cy="1933"/>
          </a:xfrm>
        </p:grpSpPr>
        <p:grpSp>
          <p:nvGrpSpPr>
            <p:cNvPr id="52245" name="Group 20"/>
            <p:cNvGrpSpPr>
              <a:grpSpLocks/>
            </p:cNvGrpSpPr>
            <p:nvPr/>
          </p:nvGrpSpPr>
          <p:grpSpPr bwMode="auto">
            <a:xfrm>
              <a:off x="395" y="1117"/>
              <a:ext cx="2857" cy="736"/>
              <a:chOff x="395" y="1117"/>
              <a:chExt cx="2857" cy="736"/>
            </a:xfrm>
          </p:grpSpPr>
          <p:sp>
            <p:nvSpPr>
              <p:cNvPr id="52256" name="Oval 21"/>
              <p:cNvSpPr>
                <a:spLocks noChangeArrowheads="1"/>
              </p:cNvSpPr>
              <p:nvPr/>
            </p:nvSpPr>
            <p:spPr bwMode="auto">
              <a:xfrm>
                <a:off x="395"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7" name="Oval 22"/>
              <p:cNvSpPr>
                <a:spLocks noChangeArrowheads="1"/>
              </p:cNvSpPr>
              <p:nvPr/>
            </p:nvSpPr>
            <p:spPr bwMode="auto">
              <a:xfrm>
                <a:off x="1102" y="1118"/>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8" name="Oval 23"/>
              <p:cNvSpPr>
                <a:spLocks noChangeArrowheads="1"/>
              </p:cNvSpPr>
              <p:nvPr/>
            </p:nvSpPr>
            <p:spPr bwMode="auto">
              <a:xfrm>
                <a:off x="1810" y="112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9" name="Oval 24"/>
              <p:cNvSpPr>
                <a:spLocks noChangeArrowheads="1"/>
              </p:cNvSpPr>
              <p:nvPr/>
            </p:nvSpPr>
            <p:spPr bwMode="auto">
              <a:xfrm>
                <a:off x="2526"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46" name="Group 25"/>
            <p:cNvGrpSpPr>
              <a:grpSpLocks/>
            </p:cNvGrpSpPr>
            <p:nvPr/>
          </p:nvGrpSpPr>
          <p:grpSpPr bwMode="auto">
            <a:xfrm>
              <a:off x="757" y="1715"/>
              <a:ext cx="2857" cy="736"/>
              <a:chOff x="385" y="2532"/>
              <a:chExt cx="2857" cy="736"/>
            </a:xfrm>
          </p:grpSpPr>
          <p:sp>
            <p:nvSpPr>
              <p:cNvPr id="52252" name="Oval 26"/>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3" name="Oval 27"/>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4" name="Oval 28"/>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5" name="Oval 29"/>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47" name="Group 30"/>
            <p:cNvGrpSpPr>
              <a:grpSpLocks/>
            </p:cNvGrpSpPr>
            <p:nvPr/>
          </p:nvGrpSpPr>
          <p:grpSpPr bwMode="auto">
            <a:xfrm>
              <a:off x="1111" y="2314"/>
              <a:ext cx="2857" cy="736"/>
              <a:chOff x="385" y="2532"/>
              <a:chExt cx="2857" cy="736"/>
            </a:xfrm>
          </p:grpSpPr>
          <p:sp>
            <p:nvSpPr>
              <p:cNvPr id="52248" name="Oval 31"/>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9" name="Oval 32"/>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0" name="Oval 33"/>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1" name="Oval 34"/>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grpSp>
        <p:nvGrpSpPr>
          <p:cNvPr id="330788" name="Group 36"/>
          <p:cNvGrpSpPr>
            <a:grpSpLocks/>
          </p:cNvGrpSpPr>
          <p:nvPr/>
        </p:nvGrpSpPr>
        <p:grpSpPr bwMode="auto">
          <a:xfrm>
            <a:off x="1216025" y="2103438"/>
            <a:ext cx="5672138" cy="3068637"/>
            <a:chOff x="395" y="1117"/>
            <a:chExt cx="3573" cy="1933"/>
          </a:xfrm>
        </p:grpSpPr>
        <p:grpSp>
          <p:nvGrpSpPr>
            <p:cNvPr id="52230" name="Group 37"/>
            <p:cNvGrpSpPr>
              <a:grpSpLocks/>
            </p:cNvGrpSpPr>
            <p:nvPr/>
          </p:nvGrpSpPr>
          <p:grpSpPr bwMode="auto">
            <a:xfrm>
              <a:off x="395" y="1117"/>
              <a:ext cx="2857" cy="736"/>
              <a:chOff x="395" y="1117"/>
              <a:chExt cx="2857" cy="736"/>
            </a:xfrm>
          </p:grpSpPr>
          <p:sp>
            <p:nvSpPr>
              <p:cNvPr id="52241" name="Oval 38"/>
              <p:cNvSpPr>
                <a:spLocks noChangeArrowheads="1"/>
              </p:cNvSpPr>
              <p:nvPr/>
            </p:nvSpPr>
            <p:spPr bwMode="auto">
              <a:xfrm>
                <a:off x="395" y="1117"/>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2" name="Oval 39"/>
              <p:cNvSpPr>
                <a:spLocks noChangeArrowheads="1"/>
              </p:cNvSpPr>
              <p:nvPr/>
            </p:nvSpPr>
            <p:spPr bwMode="auto">
              <a:xfrm>
                <a:off x="1102" y="1118"/>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3" name="Oval 40"/>
              <p:cNvSpPr>
                <a:spLocks noChangeArrowheads="1"/>
              </p:cNvSpPr>
              <p:nvPr/>
            </p:nvSpPr>
            <p:spPr bwMode="auto">
              <a:xfrm>
                <a:off x="1810" y="1127"/>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4" name="Oval 41"/>
              <p:cNvSpPr>
                <a:spLocks noChangeArrowheads="1"/>
              </p:cNvSpPr>
              <p:nvPr/>
            </p:nvSpPr>
            <p:spPr bwMode="auto">
              <a:xfrm>
                <a:off x="2526" y="1117"/>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31" name="Group 42"/>
            <p:cNvGrpSpPr>
              <a:grpSpLocks/>
            </p:cNvGrpSpPr>
            <p:nvPr/>
          </p:nvGrpSpPr>
          <p:grpSpPr bwMode="auto">
            <a:xfrm>
              <a:off x="757" y="1715"/>
              <a:ext cx="2857" cy="736"/>
              <a:chOff x="385" y="2532"/>
              <a:chExt cx="2857" cy="736"/>
            </a:xfrm>
          </p:grpSpPr>
          <p:sp>
            <p:nvSpPr>
              <p:cNvPr id="52237" name="Oval 43"/>
              <p:cNvSpPr>
                <a:spLocks noChangeArrowheads="1"/>
              </p:cNvSpPr>
              <p:nvPr/>
            </p:nvSpPr>
            <p:spPr bwMode="auto">
              <a:xfrm>
                <a:off x="385"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8" name="Oval 44"/>
              <p:cNvSpPr>
                <a:spLocks noChangeArrowheads="1"/>
              </p:cNvSpPr>
              <p:nvPr/>
            </p:nvSpPr>
            <p:spPr bwMode="auto">
              <a:xfrm>
                <a:off x="1092" y="2533"/>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9" name="Oval 45"/>
              <p:cNvSpPr>
                <a:spLocks noChangeArrowheads="1"/>
              </p:cNvSpPr>
              <p:nvPr/>
            </p:nvSpPr>
            <p:spPr bwMode="auto">
              <a:xfrm>
                <a:off x="1800" y="254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0" name="Oval 46"/>
              <p:cNvSpPr>
                <a:spLocks noChangeArrowheads="1"/>
              </p:cNvSpPr>
              <p:nvPr/>
            </p:nvSpPr>
            <p:spPr bwMode="auto">
              <a:xfrm>
                <a:off x="2516"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32" name="Group 47"/>
            <p:cNvGrpSpPr>
              <a:grpSpLocks/>
            </p:cNvGrpSpPr>
            <p:nvPr/>
          </p:nvGrpSpPr>
          <p:grpSpPr bwMode="auto">
            <a:xfrm>
              <a:off x="1111" y="2314"/>
              <a:ext cx="2857" cy="736"/>
              <a:chOff x="385" y="2532"/>
              <a:chExt cx="2857" cy="736"/>
            </a:xfrm>
          </p:grpSpPr>
          <p:sp>
            <p:nvSpPr>
              <p:cNvPr id="52233" name="Oval 48"/>
              <p:cNvSpPr>
                <a:spLocks noChangeArrowheads="1"/>
              </p:cNvSpPr>
              <p:nvPr/>
            </p:nvSpPr>
            <p:spPr bwMode="auto">
              <a:xfrm>
                <a:off x="385"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4" name="Oval 49"/>
              <p:cNvSpPr>
                <a:spLocks noChangeArrowheads="1"/>
              </p:cNvSpPr>
              <p:nvPr/>
            </p:nvSpPr>
            <p:spPr bwMode="auto">
              <a:xfrm>
                <a:off x="1092" y="2533"/>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5" name="Oval 50"/>
              <p:cNvSpPr>
                <a:spLocks noChangeArrowheads="1"/>
              </p:cNvSpPr>
              <p:nvPr/>
            </p:nvSpPr>
            <p:spPr bwMode="auto">
              <a:xfrm>
                <a:off x="1800" y="254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6" name="Oval 51"/>
              <p:cNvSpPr>
                <a:spLocks noChangeArrowheads="1"/>
              </p:cNvSpPr>
              <p:nvPr/>
            </p:nvSpPr>
            <p:spPr bwMode="auto">
              <a:xfrm>
                <a:off x="2516"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330804" name="Text Box 52"/>
          <p:cNvSpPr txBox="1">
            <a:spLocks noChangeArrowheads="1"/>
          </p:cNvSpPr>
          <p:nvPr/>
        </p:nvSpPr>
        <p:spPr bwMode="auto">
          <a:xfrm>
            <a:off x="323850" y="5387975"/>
            <a:ext cx="8424863" cy="1014413"/>
          </a:xfrm>
          <a:prstGeom prst="rect">
            <a:avLst/>
          </a:prstGeom>
          <a:noFill/>
          <a:ln w="19050">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nchor="ctr">
            <a:spAutoFit/>
          </a:bodyPr>
          <a:lstStyle/>
          <a:p>
            <a:pPr eaLnBrk="1" hangingPunct="1">
              <a:lnSpc>
                <a:spcPct val="125000"/>
              </a:lnSpc>
              <a:spcBef>
                <a:spcPts val="0"/>
              </a:spcBef>
              <a:defRPr/>
            </a:pPr>
            <a:r>
              <a:rPr lang="zh-CN" altLang="en-US" sz="2400" dirty="0">
                <a:solidFill>
                  <a:srgbClr val="CC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最紧密堆积原则：</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相邻原子层必须也是密排面，且每个球心与邻层的空隙相对应，即每个球与邻层的三个球相切。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30788"/>
                                        </p:tgtEl>
                                        <p:attrNameLst>
                                          <p:attrName>style.visibility</p:attrName>
                                        </p:attrNameLst>
                                      </p:cBhvr>
                                      <p:to>
                                        <p:strVal val="visible"/>
                                      </p:to>
                                    </p:set>
                                    <p:animEffect transition="in" filter="strips(downLeft)">
                                      <p:cBhvr>
                                        <p:cTn id="7" dur="500"/>
                                        <p:tgtEl>
                                          <p:spTgt spid="330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30804"/>
                                        </p:tgtEl>
                                        <p:attrNameLst>
                                          <p:attrName>style.visibility</p:attrName>
                                        </p:attrNameLst>
                                      </p:cBhvr>
                                      <p:to>
                                        <p:strVal val="visible"/>
                                      </p:to>
                                    </p:set>
                                    <p:animEffect transition="in" filter="strips(downLeft)">
                                      <p:cBhvr>
                                        <p:cTn id="12" dur="500"/>
                                        <p:tgtEl>
                                          <p:spTgt spid="330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0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457200" y="833438"/>
            <a:ext cx="8229600" cy="681037"/>
          </a:xfrm>
        </p:spPr>
        <p:txBody>
          <a:bodyPr/>
          <a:lstStyle/>
          <a:p>
            <a:pPr eaLnBrk="1" hangingPunct="1">
              <a:defRPr/>
            </a:pPr>
            <a:r>
              <a:rPr lang="zh-CN" altLang="en-US" dirty="0" smtClean="0"/>
              <a:t>最紧密堆积的类型</a:t>
            </a:r>
          </a:p>
        </p:txBody>
      </p:sp>
      <p:sp>
        <p:nvSpPr>
          <p:cNvPr id="2" name="内容占位符 1"/>
          <p:cNvSpPr>
            <a:spLocks noGrp="1"/>
          </p:cNvSpPr>
          <p:nvPr>
            <p:ph idx="1"/>
          </p:nvPr>
        </p:nvSpPr>
        <p:spPr>
          <a:xfrm>
            <a:off x="455613" y="1600200"/>
            <a:ext cx="8231187" cy="4456113"/>
          </a:xfrm>
        </p:spPr>
        <p:txBody>
          <a:bodyPr/>
          <a:lstStyle/>
          <a:p>
            <a:pPr>
              <a:defRPr/>
            </a:pPr>
            <a:endParaRPr lang="zh-CN" altLang="en-US"/>
          </a:p>
        </p:txBody>
      </p:sp>
      <p:grpSp>
        <p:nvGrpSpPr>
          <p:cNvPr id="53252" name="Group 4"/>
          <p:cNvGrpSpPr>
            <a:grpSpLocks/>
          </p:cNvGrpSpPr>
          <p:nvPr/>
        </p:nvGrpSpPr>
        <p:grpSpPr bwMode="auto">
          <a:xfrm>
            <a:off x="627063" y="1773238"/>
            <a:ext cx="5672137" cy="3068637"/>
            <a:chOff x="395" y="1117"/>
            <a:chExt cx="3573" cy="1933"/>
          </a:xfrm>
        </p:grpSpPr>
        <p:grpSp>
          <p:nvGrpSpPr>
            <p:cNvPr id="53264" name="Group 5"/>
            <p:cNvGrpSpPr>
              <a:grpSpLocks/>
            </p:cNvGrpSpPr>
            <p:nvPr/>
          </p:nvGrpSpPr>
          <p:grpSpPr bwMode="auto">
            <a:xfrm>
              <a:off x="395" y="1117"/>
              <a:ext cx="2857" cy="736"/>
              <a:chOff x="395" y="1117"/>
              <a:chExt cx="2857" cy="736"/>
            </a:xfrm>
          </p:grpSpPr>
          <p:sp>
            <p:nvSpPr>
              <p:cNvPr id="53275" name="Oval 6"/>
              <p:cNvSpPr>
                <a:spLocks noChangeArrowheads="1"/>
              </p:cNvSpPr>
              <p:nvPr/>
            </p:nvSpPr>
            <p:spPr bwMode="auto">
              <a:xfrm>
                <a:off x="395"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6" name="Oval 7"/>
              <p:cNvSpPr>
                <a:spLocks noChangeArrowheads="1"/>
              </p:cNvSpPr>
              <p:nvPr/>
            </p:nvSpPr>
            <p:spPr bwMode="auto">
              <a:xfrm>
                <a:off x="1102" y="1118"/>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7" name="Oval 8"/>
              <p:cNvSpPr>
                <a:spLocks noChangeArrowheads="1"/>
              </p:cNvSpPr>
              <p:nvPr/>
            </p:nvSpPr>
            <p:spPr bwMode="auto">
              <a:xfrm>
                <a:off x="1810" y="112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8" name="Oval 9"/>
              <p:cNvSpPr>
                <a:spLocks noChangeArrowheads="1"/>
              </p:cNvSpPr>
              <p:nvPr/>
            </p:nvSpPr>
            <p:spPr bwMode="auto">
              <a:xfrm>
                <a:off x="2526"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3265" name="Group 10"/>
            <p:cNvGrpSpPr>
              <a:grpSpLocks/>
            </p:cNvGrpSpPr>
            <p:nvPr/>
          </p:nvGrpSpPr>
          <p:grpSpPr bwMode="auto">
            <a:xfrm>
              <a:off x="757" y="1715"/>
              <a:ext cx="2857" cy="736"/>
              <a:chOff x="385" y="2532"/>
              <a:chExt cx="2857" cy="736"/>
            </a:xfrm>
          </p:grpSpPr>
          <p:sp>
            <p:nvSpPr>
              <p:cNvPr id="53271" name="Oval 11"/>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2" name="Oval 12"/>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3" name="Oval 13"/>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4" name="Oval 14"/>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3266" name="Group 15"/>
            <p:cNvGrpSpPr>
              <a:grpSpLocks/>
            </p:cNvGrpSpPr>
            <p:nvPr/>
          </p:nvGrpSpPr>
          <p:grpSpPr bwMode="auto">
            <a:xfrm>
              <a:off x="1111" y="2314"/>
              <a:ext cx="2857" cy="736"/>
              <a:chOff x="385" y="2532"/>
              <a:chExt cx="2857" cy="736"/>
            </a:xfrm>
          </p:grpSpPr>
          <p:sp>
            <p:nvSpPr>
              <p:cNvPr id="53267" name="Oval 16"/>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68" name="Oval 17"/>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69" name="Oval 18"/>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0" name="Oval 19"/>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53253" name="Line 20"/>
          <p:cNvSpPr>
            <a:spLocks noChangeShapeType="1"/>
          </p:cNvSpPr>
          <p:nvPr/>
        </p:nvSpPr>
        <p:spPr bwMode="auto">
          <a:xfrm flipH="1">
            <a:off x="3995738" y="1773238"/>
            <a:ext cx="1512887" cy="863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Text Box 21"/>
          <p:cNvSpPr txBox="1">
            <a:spLocks noChangeArrowheads="1"/>
          </p:cNvSpPr>
          <p:nvPr/>
        </p:nvSpPr>
        <p:spPr bwMode="auto">
          <a:xfrm>
            <a:off x="5651500" y="1412875"/>
            <a:ext cx="1800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en-US" altLang="zh-CN" sz="2800" dirty="0" smtClean="0">
                <a:solidFill>
                  <a:srgbClr val="1C1C1C"/>
                </a:solidFill>
                <a:effectLst>
                  <a:outerShdw blurRad="38100" dist="38100" dir="2700000" algn="tl">
                    <a:srgbClr val="000000">
                      <a:alpha val="43137"/>
                    </a:srgbClr>
                  </a:outerShdw>
                </a:effectLst>
              </a:rPr>
              <a:t>A</a:t>
            </a:r>
            <a:r>
              <a:rPr lang="zh-CN" altLang="en-US" sz="2800" dirty="0" smtClean="0">
                <a:solidFill>
                  <a:srgbClr val="1C1C1C"/>
                </a:solidFill>
                <a:effectLst>
                  <a:outerShdw blurRad="38100" dist="38100" dir="2700000" algn="tl">
                    <a:srgbClr val="000000">
                      <a:alpha val="43137"/>
                    </a:srgbClr>
                  </a:outerShdw>
                </a:effectLst>
              </a:rPr>
              <a:t>型空隙</a:t>
            </a:r>
          </a:p>
        </p:txBody>
      </p:sp>
      <p:sp>
        <p:nvSpPr>
          <p:cNvPr id="53255" name="Line 22"/>
          <p:cNvSpPr>
            <a:spLocks noChangeShapeType="1"/>
          </p:cNvSpPr>
          <p:nvPr/>
        </p:nvSpPr>
        <p:spPr bwMode="auto">
          <a:xfrm flipH="1">
            <a:off x="4572000" y="2708275"/>
            <a:ext cx="1584325" cy="288925"/>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Text Box 23"/>
          <p:cNvSpPr txBox="1">
            <a:spLocks noChangeArrowheads="1"/>
          </p:cNvSpPr>
          <p:nvPr/>
        </p:nvSpPr>
        <p:spPr bwMode="auto">
          <a:xfrm>
            <a:off x="6084888" y="2420938"/>
            <a:ext cx="1800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dirty="0" smtClean="0"/>
              <a:t>Ｂ型空隙</a:t>
            </a:r>
          </a:p>
        </p:txBody>
      </p:sp>
      <p:sp>
        <p:nvSpPr>
          <p:cNvPr id="317464" name="Text Box 24"/>
          <p:cNvSpPr txBox="1">
            <a:spLocks noChangeArrowheads="1"/>
          </p:cNvSpPr>
          <p:nvPr/>
        </p:nvSpPr>
        <p:spPr bwMode="auto">
          <a:xfrm>
            <a:off x="250825" y="5516563"/>
            <a:ext cx="50403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smtClean="0"/>
              <a:t>每次填充同一种类型空隙</a:t>
            </a:r>
          </a:p>
        </p:txBody>
      </p:sp>
      <p:sp>
        <p:nvSpPr>
          <p:cNvPr id="317465" name="Text Box 25"/>
          <p:cNvSpPr txBox="1">
            <a:spLocks noChangeArrowheads="1"/>
          </p:cNvSpPr>
          <p:nvPr/>
        </p:nvSpPr>
        <p:spPr bwMode="auto">
          <a:xfrm>
            <a:off x="250825" y="5049838"/>
            <a:ext cx="50403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smtClean="0"/>
              <a:t>交替填充Ａ型和Ｂ型空隙</a:t>
            </a:r>
          </a:p>
        </p:txBody>
      </p:sp>
      <p:sp>
        <p:nvSpPr>
          <p:cNvPr id="317466" name="AutoShape 26"/>
          <p:cNvSpPr>
            <a:spLocks noChangeArrowheads="1"/>
          </p:cNvSpPr>
          <p:nvPr/>
        </p:nvSpPr>
        <p:spPr bwMode="auto">
          <a:xfrm>
            <a:off x="4787900" y="5207000"/>
            <a:ext cx="1439863" cy="179388"/>
          </a:xfrm>
          <a:prstGeom prst="rightArrow">
            <a:avLst>
              <a:gd name="adj1" fmla="val 50000"/>
              <a:gd name="adj2" fmla="val 237600"/>
            </a:avLst>
          </a:prstGeom>
          <a:solidFill>
            <a:srgbClr val="0000FF"/>
          </a:solidFill>
          <a:ln>
            <a:noFill/>
          </a:ln>
          <a:effectLst>
            <a:prstShdw prst="shdw17" dist="17961" dir="2700000">
              <a:srgbClr val="000099"/>
            </a:prst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17467" name="AutoShape 27"/>
          <p:cNvSpPr>
            <a:spLocks noChangeArrowheads="1"/>
          </p:cNvSpPr>
          <p:nvPr/>
        </p:nvSpPr>
        <p:spPr bwMode="auto">
          <a:xfrm>
            <a:off x="4787900" y="5675313"/>
            <a:ext cx="1439863" cy="179387"/>
          </a:xfrm>
          <a:prstGeom prst="rightArrow">
            <a:avLst>
              <a:gd name="adj1" fmla="val 50000"/>
              <a:gd name="adj2" fmla="val 237601"/>
            </a:avLst>
          </a:prstGeom>
          <a:solidFill>
            <a:srgbClr val="0000FF"/>
          </a:solidFill>
          <a:ln>
            <a:noFill/>
          </a:ln>
          <a:effectLst>
            <a:prstShdw prst="shdw17" dist="17961" dir="2700000">
              <a:srgbClr val="000099"/>
            </a:prst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17468" name="Text Box 28"/>
          <p:cNvSpPr txBox="1">
            <a:spLocks noChangeArrowheads="1"/>
          </p:cNvSpPr>
          <p:nvPr/>
        </p:nvSpPr>
        <p:spPr bwMode="auto">
          <a:xfrm>
            <a:off x="6084888" y="5049838"/>
            <a:ext cx="2736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smtClean="0"/>
              <a:t>六角密堆结构</a:t>
            </a:r>
          </a:p>
        </p:txBody>
      </p:sp>
      <p:sp>
        <p:nvSpPr>
          <p:cNvPr id="317469" name="Text Box 29"/>
          <p:cNvSpPr txBox="1">
            <a:spLocks noChangeArrowheads="1"/>
          </p:cNvSpPr>
          <p:nvPr/>
        </p:nvSpPr>
        <p:spPr bwMode="auto">
          <a:xfrm>
            <a:off x="6084888" y="5516563"/>
            <a:ext cx="2736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smtClean="0"/>
              <a:t>立方密堆结构</a:t>
            </a:r>
          </a:p>
        </p:txBody>
      </p:sp>
      <p:sp>
        <p:nvSpPr>
          <p:cNvPr id="317470" name="Text Box 30"/>
          <p:cNvSpPr txBox="1">
            <a:spLocks noChangeArrowheads="1"/>
          </p:cNvSpPr>
          <p:nvPr/>
        </p:nvSpPr>
        <p:spPr bwMode="auto">
          <a:xfrm>
            <a:off x="5991225" y="6092825"/>
            <a:ext cx="2695575" cy="461963"/>
          </a:xfrm>
          <a:prstGeom prst="rect">
            <a:avLst/>
          </a:prstGeom>
          <a:solidFill>
            <a:srgbClr val="CCFFFF"/>
          </a:solidFill>
          <a:ln>
            <a:noFill/>
          </a:ln>
          <a:effectLst>
            <a:prstShdw prst="shdw17" dist="17961" dir="2700000">
              <a:srgbClr val="7A9999"/>
            </a:prst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rPr>
              <a:t>又称面心立方结构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317466"/>
                                        </p:tgtEl>
                                        <p:attrNameLst>
                                          <p:attrName>style.visibility</p:attrName>
                                        </p:attrNameLst>
                                      </p:cBhvr>
                                      <p:to>
                                        <p:strVal val="visible"/>
                                      </p:to>
                                    </p:set>
                                    <p:animEffect transition="in" filter="slide(fromLeft)">
                                      <p:cBhvr>
                                        <p:cTn id="15" dur="500"/>
                                        <p:tgtEl>
                                          <p:spTgt spid="3174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317467"/>
                                        </p:tgtEl>
                                        <p:attrNameLst>
                                          <p:attrName>style.visibility</p:attrName>
                                        </p:attrNameLst>
                                      </p:cBhvr>
                                      <p:to>
                                        <p:strVal val="visible"/>
                                      </p:to>
                                    </p:set>
                                    <p:animEffect transition="in" filter="slide(fromLeft)">
                                      <p:cBhvr>
                                        <p:cTn id="20" dur="500"/>
                                        <p:tgtEl>
                                          <p:spTgt spid="3174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17468"/>
                                        </p:tgtEl>
                                        <p:attrNameLst>
                                          <p:attrName>style.visibility</p:attrName>
                                        </p:attrNameLst>
                                      </p:cBhvr>
                                      <p:to>
                                        <p:strVal val="visible"/>
                                      </p:to>
                                    </p:set>
                                    <p:animEffect transition="in" filter="slide(fromLeft)">
                                      <p:cBhvr>
                                        <p:cTn id="25" dur="500"/>
                                        <p:tgtEl>
                                          <p:spTgt spid="3174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1746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317470"/>
                                        </p:tgtEl>
                                        <p:attrNameLst>
                                          <p:attrName>style.visibility</p:attrName>
                                        </p:attrNameLst>
                                      </p:cBhvr>
                                      <p:to>
                                        <p:strVal val="visible"/>
                                      </p:to>
                                    </p:set>
                                    <p:animEffect transition="in" filter="slide(fromTop)">
                                      <p:cBhvr>
                                        <p:cTn id="34" dur="500"/>
                                        <p:tgtEl>
                                          <p:spTgt spid="317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4" grpId="0"/>
      <p:bldP spid="317465" grpId="0"/>
      <p:bldP spid="317466" grpId="0" animBg="1"/>
      <p:bldP spid="317467" grpId="0" animBg="1"/>
      <p:bldP spid="317468" grpId="0"/>
      <p:bldP spid="317469" grpId="0"/>
      <p:bldP spid="31747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7164388" y="5876925"/>
            <a:ext cx="576262" cy="576263"/>
          </a:xfrm>
          <a:prstGeom prst="rect">
            <a:avLst/>
          </a:prstGeom>
          <a:solidFill>
            <a:srgbClr val="00FF00">
              <a:alpha val="8196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2803" name="Rectangle 3"/>
          <p:cNvSpPr>
            <a:spLocks noChangeArrowheads="1"/>
          </p:cNvSpPr>
          <p:nvPr/>
        </p:nvSpPr>
        <p:spPr bwMode="auto">
          <a:xfrm>
            <a:off x="5364163" y="5876925"/>
            <a:ext cx="576262" cy="576263"/>
          </a:xfrm>
          <a:prstGeom prst="rect">
            <a:avLst/>
          </a:prstGeom>
          <a:solidFill>
            <a:srgbClr val="00FF00">
              <a:alpha val="8196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2804" name="Rectangle 4"/>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latin typeface="微软雅黑" panose="020B0503020204020204" pitchFamily="34" charset="-122"/>
              </a:rPr>
              <a:t>六角密堆结构密堆积示意图</a:t>
            </a:r>
          </a:p>
        </p:txBody>
      </p:sp>
      <p:grpSp>
        <p:nvGrpSpPr>
          <p:cNvPr id="332805" name="Group 5"/>
          <p:cNvGrpSpPr>
            <a:grpSpLocks/>
          </p:cNvGrpSpPr>
          <p:nvPr/>
        </p:nvGrpSpPr>
        <p:grpSpPr bwMode="auto">
          <a:xfrm>
            <a:off x="655638" y="1844675"/>
            <a:ext cx="7964487" cy="3602038"/>
            <a:chOff x="413" y="1343"/>
            <a:chExt cx="5017" cy="2269"/>
          </a:xfrm>
        </p:grpSpPr>
        <p:grpSp>
          <p:nvGrpSpPr>
            <p:cNvPr id="54324" name="Group 6"/>
            <p:cNvGrpSpPr>
              <a:grpSpLocks/>
            </p:cNvGrpSpPr>
            <p:nvPr/>
          </p:nvGrpSpPr>
          <p:grpSpPr bwMode="auto">
            <a:xfrm>
              <a:off x="1247" y="1343"/>
              <a:ext cx="4183" cy="872"/>
              <a:chOff x="1247" y="981"/>
              <a:chExt cx="4183" cy="872"/>
            </a:xfrm>
          </p:grpSpPr>
          <p:graphicFrame>
            <p:nvGraphicFramePr>
              <p:cNvPr id="54337" name="Object 7"/>
              <p:cNvGraphicFramePr>
                <a:graphicFrameLocks noChangeAspect="1"/>
              </p:cNvGraphicFramePr>
              <p:nvPr/>
            </p:nvGraphicFramePr>
            <p:xfrm>
              <a:off x="1247" y="990"/>
              <a:ext cx="862" cy="862"/>
            </p:xfrm>
            <a:graphic>
              <a:graphicData uri="http://schemas.openxmlformats.org/presentationml/2006/ole">
                <mc:AlternateContent xmlns:mc="http://schemas.openxmlformats.org/markup-compatibility/2006">
                  <mc:Choice xmlns:v="urn:schemas-microsoft-com:vml" Requires="v">
                    <p:oleObj spid="_x0000_s54576" name="Flash Document" r:id="rId3" imgW="1650960" imgH="1650960" progId="Flash.Movie">
                      <p:embed/>
                    </p:oleObj>
                  </mc:Choice>
                  <mc:Fallback>
                    <p:oleObj name="Flash Document" r:id="rId3" imgW="1650960" imgH="1650960" progId="Flash.Movi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8" name="Object 8"/>
              <p:cNvGraphicFramePr>
                <a:graphicFrameLocks noChangeAspect="1"/>
              </p:cNvGraphicFramePr>
              <p:nvPr/>
            </p:nvGraphicFramePr>
            <p:xfrm>
              <a:off x="2073" y="991"/>
              <a:ext cx="862" cy="862"/>
            </p:xfrm>
            <a:graphic>
              <a:graphicData uri="http://schemas.openxmlformats.org/presentationml/2006/ole">
                <mc:AlternateContent xmlns:mc="http://schemas.openxmlformats.org/markup-compatibility/2006">
                  <mc:Choice xmlns:v="urn:schemas-microsoft-com:vml" Requires="v">
                    <p:oleObj spid="_x0000_s54577" name="Flash Document" r:id="rId5" imgW="1650960" imgH="1650960" progId="Flash.Movie">
                      <p:embed/>
                    </p:oleObj>
                  </mc:Choice>
                  <mc:Fallback>
                    <p:oleObj name="Flash Document" r:id="rId5" imgW="1650960" imgH="165096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9" name="Object 9"/>
              <p:cNvGraphicFramePr>
                <a:graphicFrameLocks noChangeAspect="1"/>
              </p:cNvGraphicFramePr>
              <p:nvPr/>
            </p:nvGraphicFramePr>
            <p:xfrm>
              <a:off x="2910" y="984"/>
              <a:ext cx="862" cy="862"/>
            </p:xfrm>
            <a:graphic>
              <a:graphicData uri="http://schemas.openxmlformats.org/presentationml/2006/ole">
                <mc:AlternateContent xmlns:mc="http://schemas.openxmlformats.org/markup-compatibility/2006">
                  <mc:Choice xmlns:v="urn:schemas-microsoft-com:vml" Requires="v">
                    <p:oleObj spid="_x0000_s54578" name="Flash Document" r:id="rId6" imgW="1650960" imgH="1650960" progId="Flash.Movie">
                      <p:embed/>
                    </p:oleObj>
                  </mc:Choice>
                  <mc:Fallback>
                    <p:oleObj name="Flash Document" r:id="rId6" imgW="1650960" imgH="1650960" progId="Flash.Movi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 y="984"/>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0" name="Object 10"/>
              <p:cNvGraphicFramePr>
                <a:graphicFrameLocks noChangeAspect="1"/>
              </p:cNvGraphicFramePr>
              <p:nvPr/>
            </p:nvGraphicFramePr>
            <p:xfrm>
              <a:off x="4568" y="981"/>
              <a:ext cx="862" cy="862"/>
            </p:xfrm>
            <a:graphic>
              <a:graphicData uri="http://schemas.openxmlformats.org/presentationml/2006/ole">
                <mc:AlternateContent xmlns:mc="http://schemas.openxmlformats.org/markup-compatibility/2006">
                  <mc:Choice xmlns:v="urn:schemas-microsoft-com:vml" Requires="v">
                    <p:oleObj spid="_x0000_s54579" name="Flash Document" r:id="rId7" imgW="1650960" imgH="1650960" progId="Flash.Movie">
                      <p:embed/>
                    </p:oleObj>
                  </mc:Choice>
                  <mc:Fallback>
                    <p:oleObj name="Flash Document" r:id="rId7" imgW="1650960" imgH="1650960" progId="Flash.Movi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 y="98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1" name="Object 11"/>
              <p:cNvGraphicFramePr>
                <a:graphicFrameLocks noChangeAspect="1"/>
              </p:cNvGraphicFramePr>
              <p:nvPr/>
            </p:nvGraphicFramePr>
            <p:xfrm>
              <a:off x="3739" y="990"/>
              <a:ext cx="862" cy="862"/>
            </p:xfrm>
            <a:graphic>
              <a:graphicData uri="http://schemas.openxmlformats.org/presentationml/2006/ole">
                <mc:AlternateContent xmlns:mc="http://schemas.openxmlformats.org/markup-compatibility/2006">
                  <mc:Choice xmlns:v="urn:schemas-microsoft-com:vml" Requires="v">
                    <p:oleObj spid="_x0000_s54580" name="Flash Document" r:id="rId8" imgW="1650960" imgH="1650960" progId="Flash.Movie">
                      <p:embed/>
                    </p:oleObj>
                  </mc:Choice>
                  <mc:Fallback>
                    <p:oleObj name="Flash Document" r:id="rId8" imgW="1650960" imgH="1650960" progId="Flash.Movie">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325" name="Group 12"/>
            <p:cNvGrpSpPr>
              <a:grpSpLocks/>
            </p:cNvGrpSpPr>
            <p:nvPr/>
          </p:nvGrpSpPr>
          <p:grpSpPr bwMode="auto">
            <a:xfrm>
              <a:off x="413" y="2740"/>
              <a:ext cx="4183" cy="872"/>
              <a:chOff x="431" y="2396"/>
              <a:chExt cx="4183" cy="872"/>
            </a:xfrm>
          </p:grpSpPr>
          <p:graphicFrame>
            <p:nvGraphicFramePr>
              <p:cNvPr id="54332" name="Object 13"/>
              <p:cNvGraphicFramePr>
                <a:graphicFrameLocks noChangeAspect="1"/>
              </p:cNvGraphicFramePr>
              <p:nvPr/>
            </p:nvGraphicFramePr>
            <p:xfrm>
              <a:off x="431" y="2405"/>
              <a:ext cx="862" cy="862"/>
            </p:xfrm>
            <a:graphic>
              <a:graphicData uri="http://schemas.openxmlformats.org/presentationml/2006/ole">
                <mc:AlternateContent xmlns:mc="http://schemas.openxmlformats.org/markup-compatibility/2006">
                  <mc:Choice xmlns:v="urn:schemas-microsoft-com:vml" Requires="v">
                    <p:oleObj spid="_x0000_s54581" name="Flash Document" r:id="rId9" imgW="1650960" imgH="1650960" progId="Flash.Movie">
                      <p:embed/>
                    </p:oleObj>
                  </mc:Choice>
                  <mc:Fallback>
                    <p:oleObj name="Flash Document" r:id="rId9" imgW="1650960" imgH="1650960" progId="Flash.Movie">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3" name="Object 14"/>
              <p:cNvGraphicFramePr>
                <a:graphicFrameLocks noChangeAspect="1"/>
              </p:cNvGraphicFramePr>
              <p:nvPr/>
            </p:nvGraphicFramePr>
            <p:xfrm>
              <a:off x="1257" y="2406"/>
              <a:ext cx="862" cy="862"/>
            </p:xfrm>
            <a:graphic>
              <a:graphicData uri="http://schemas.openxmlformats.org/presentationml/2006/ole">
                <mc:AlternateContent xmlns:mc="http://schemas.openxmlformats.org/markup-compatibility/2006">
                  <mc:Choice xmlns:v="urn:schemas-microsoft-com:vml" Requires="v">
                    <p:oleObj spid="_x0000_s54582" name="Flash Document" r:id="rId10" imgW="1650960" imgH="1650960" progId="Flash.Movie">
                      <p:embed/>
                    </p:oleObj>
                  </mc:Choice>
                  <mc:Fallback>
                    <p:oleObj name="Flash Document" r:id="rId10" imgW="1650960" imgH="1650960" progId="Flash.Movie">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4" name="Object 15"/>
              <p:cNvGraphicFramePr>
                <a:graphicFrameLocks noChangeAspect="1"/>
              </p:cNvGraphicFramePr>
              <p:nvPr/>
            </p:nvGraphicFramePr>
            <p:xfrm>
              <a:off x="2094" y="2399"/>
              <a:ext cx="862" cy="862"/>
            </p:xfrm>
            <a:graphic>
              <a:graphicData uri="http://schemas.openxmlformats.org/presentationml/2006/ole">
                <mc:AlternateContent xmlns:mc="http://schemas.openxmlformats.org/markup-compatibility/2006">
                  <mc:Choice xmlns:v="urn:schemas-microsoft-com:vml" Requires="v">
                    <p:oleObj spid="_x0000_s54583" name="Flash Document" r:id="rId11" imgW="1650960" imgH="1650960" progId="Flash.Movie">
                      <p:embed/>
                    </p:oleObj>
                  </mc:Choice>
                  <mc:Fallback>
                    <p:oleObj name="Flash Document" r:id="rId11" imgW="1650960" imgH="1650960" progId="Flash.Movi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5" name="Object 16"/>
              <p:cNvGraphicFramePr>
                <a:graphicFrameLocks noChangeAspect="1"/>
              </p:cNvGraphicFramePr>
              <p:nvPr/>
            </p:nvGraphicFramePr>
            <p:xfrm>
              <a:off x="3752" y="2396"/>
              <a:ext cx="862" cy="862"/>
            </p:xfrm>
            <a:graphic>
              <a:graphicData uri="http://schemas.openxmlformats.org/presentationml/2006/ole">
                <mc:AlternateContent xmlns:mc="http://schemas.openxmlformats.org/markup-compatibility/2006">
                  <mc:Choice xmlns:v="urn:schemas-microsoft-com:vml" Requires="v">
                    <p:oleObj spid="_x0000_s54584" name="Flash Document" r:id="rId12" imgW="1650960" imgH="1650960" progId="Flash.Movie">
                      <p:embed/>
                    </p:oleObj>
                  </mc:Choice>
                  <mc:Fallback>
                    <p:oleObj name="Flash Document" r:id="rId12" imgW="1650960" imgH="1650960" progId="Flash.Movie">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239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6" name="Object 17"/>
              <p:cNvGraphicFramePr>
                <a:graphicFrameLocks noChangeAspect="1"/>
              </p:cNvGraphicFramePr>
              <p:nvPr/>
            </p:nvGraphicFramePr>
            <p:xfrm>
              <a:off x="2923" y="2405"/>
              <a:ext cx="862" cy="862"/>
            </p:xfrm>
            <a:graphic>
              <a:graphicData uri="http://schemas.openxmlformats.org/presentationml/2006/ole">
                <mc:AlternateContent xmlns:mc="http://schemas.openxmlformats.org/markup-compatibility/2006">
                  <mc:Choice xmlns:v="urn:schemas-microsoft-com:vml" Requires="v">
                    <p:oleObj spid="_x0000_s54585" name="Flash Document" r:id="rId13" imgW="1650960" imgH="1650960" progId="Flash.Movie">
                      <p:embed/>
                    </p:oleObj>
                  </mc:Choice>
                  <mc:Fallback>
                    <p:oleObj name="Flash Document" r:id="rId13" imgW="1650960" imgH="1650960" progId="Flash.Movie">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326" name="Group 18"/>
            <p:cNvGrpSpPr>
              <a:grpSpLocks/>
            </p:cNvGrpSpPr>
            <p:nvPr/>
          </p:nvGrpSpPr>
          <p:grpSpPr bwMode="auto">
            <a:xfrm>
              <a:off x="831" y="2042"/>
              <a:ext cx="4183" cy="872"/>
              <a:chOff x="831" y="1680"/>
              <a:chExt cx="4183" cy="872"/>
            </a:xfrm>
          </p:grpSpPr>
          <p:graphicFrame>
            <p:nvGraphicFramePr>
              <p:cNvPr id="54327" name="Object 19"/>
              <p:cNvGraphicFramePr>
                <a:graphicFrameLocks noChangeAspect="1"/>
              </p:cNvGraphicFramePr>
              <p:nvPr/>
            </p:nvGraphicFramePr>
            <p:xfrm>
              <a:off x="831" y="1689"/>
              <a:ext cx="862" cy="862"/>
            </p:xfrm>
            <a:graphic>
              <a:graphicData uri="http://schemas.openxmlformats.org/presentationml/2006/ole">
                <mc:AlternateContent xmlns:mc="http://schemas.openxmlformats.org/markup-compatibility/2006">
                  <mc:Choice xmlns:v="urn:schemas-microsoft-com:vml" Requires="v">
                    <p:oleObj spid="_x0000_s54586" name="Flash Document" r:id="rId14" imgW="1650960" imgH="1650960" progId="Flash.Movie">
                      <p:embed/>
                    </p:oleObj>
                  </mc:Choice>
                  <mc:Fallback>
                    <p:oleObj name="Flash Document" r:id="rId14" imgW="1650960" imgH="1650960" progId="Flash.Movie">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28" name="Object 20"/>
              <p:cNvGraphicFramePr>
                <a:graphicFrameLocks noChangeAspect="1"/>
              </p:cNvGraphicFramePr>
              <p:nvPr/>
            </p:nvGraphicFramePr>
            <p:xfrm>
              <a:off x="1657" y="1690"/>
              <a:ext cx="862" cy="862"/>
            </p:xfrm>
            <a:graphic>
              <a:graphicData uri="http://schemas.openxmlformats.org/presentationml/2006/ole">
                <mc:AlternateContent xmlns:mc="http://schemas.openxmlformats.org/markup-compatibility/2006">
                  <mc:Choice xmlns:v="urn:schemas-microsoft-com:vml" Requires="v">
                    <p:oleObj spid="_x0000_s54587" name="Flash Document" r:id="rId15" imgW="1650960" imgH="1650960" progId="Flash.Movie">
                      <p:embed/>
                    </p:oleObj>
                  </mc:Choice>
                  <mc:Fallback>
                    <p:oleObj name="Flash Document" r:id="rId15" imgW="1650960" imgH="1650960" progId="Flash.Movie">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29" name="Object 21"/>
              <p:cNvGraphicFramePr>
                <a:graphicFrameLocks noChangeAspect="1"/>
              </p:cNvGraphicFramePr>
              <p:nvPr/>
            </p:nvGraphicFramePr>
            <p:xfrm>
              <a:off x="2494" y="1683"/>
              <a:ext cx="862" cy="862"/>
            </p:xfrm>
            <a:graphic>
              <a:graphicData uri="http://schemas.openxmlformats.org/presentationml/2006/ole">
                <mc:AlternateContent xmlns:mc="http://schemas.openxmlformats.org/markup-compatibility/2006">
                  <mc:Choice xmlns:v="urn:schemas-microsoft-com:vml" Requires="v">
                    <p:oleObj spid="_x0000_s54588" name="Flash Document" r:id="rId16" imgW="1650960" imgH="1650960" progId="Flash.Movie">
                      <p:embed/>
                    </p:oleObj>
                  </mc:Choice>
                  <mc:Fallback>
                    <p:oleObj name="Flash Document" r:id="rId16" imgW="1650960" imgH="1650960" progId="Flash.Movie">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0" name="Object 22"/>
              <p:cNvGraphicFramePr>
                <a:graphicFrameLocks noChangeAspect="1"/>
              </p:cNvGraphicFramePr>
              <p:nvPr/>
            </p:nvGraphicFramePr>
            <p:xfrm>
              <a:off x="4152" y="1680"/>
              <a:ext cx="862" cy="862"/>
            </p:xfrm>
            <a:graphic>
              <a:graphicData uri="http://schemas.openxmlformats.org/presentationml/2006/ole">
                <mc:AlternateContent xmlns:mc="http://schemas.openxmlformats.org/markup-compatibility/2006">
                  <mc:Choice xmlns:v="urn:schemas-microsoft-com:vml" Requires="v">
                    <p:oleObj spid="_x0000_s54589" name="Flash Document" r:id="rId17" imgW="1650960" imgH="1650960" progId="Flash.Movie">
                      <p:embed/>
                    </p:oleObj>
                  </mc:Choice>
                  <mc:Fallback>
                    <p:oleObj name="Flash Document" r:id="rId17" imgW="1650960" imgH="1650960" progId="Flash.Movie">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1" name="Object 23"/>
              <p:cNvGraphicFramePr>
                <a:graphicFrameLocks noChangeAspect="1"/>
              </p:cNvGraphicFramePr>
              <p:nvPr/>
            </p:nvGraphicFramePr>
            <p:xfrm>
              <a:off x="3323" y="1689"/>
              <a:ext cx="862" cy="862"/>
            </p:xfrm>
            <a:graphic>
              <a:graphicData uri="http://schemas.openxmlformats.org/presentationml/2006/ole">
                <mc:AlternateContent xmlns:mc="http://schemas.openxmlformats.org/markup-compatibility/2006">
                  <mc:Choice xmlns:v="urn:schemas-microsoft-com:vml" Requires="v">
                    <p:oleObj spid="_x0000_s54590" name="Flash Document" r:id="rId18" imgW="1650960" imgH="1650960" progId="Flash.Movie">
                      <p:embed/>
                    </p:oleObj>
                  </mc:Choice>
                  <mc:Fallback>
                    <p:oleObj name="Flash Document" r:id="rId18" imgW="1650960" imgH="1650960" progId="Flash.Movie">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2824" name="Group 24"/>
          <p:cNvGrpSpPr>
            <a:grpSpLocks/>
          </p:cNvGrpSpPr>
          <p:nvPr/>
        </p:nvGrpSpPr>
        <p:grpSpPr bwMode="auto">
          <a:xfrm>
            <a:off x="5940425" y="1344613"/>
            <a:ext cx="2879725" cy="3170237"/>
            <a:chOff x="3742" y="1029"/>
            <a:chExt cx="1814" cy="1997"/>
          </a:xfrm>
        </p:grpSpPr>
        <p:grpSp>
          <p:nvGrpSpPr>
            <p:cNvPr id="54318" name="Group 25"/>
            <p:cNvGrpSpPr>
              <a:grpSpLocks/>
            </p:cNvGrpSpPr>
            <p:nvPr/>
          </p:nvGrpSpPr>
          <p:grpSpPr bwMode="auto">
            <a:xfrm>
              <a:off x="3742" y="1029"/>
              <a:ext cx="594" cy="949"/>
              <a:chOff x="4150" y="938"/>
              <a:chExt cx="594" cy="949"/>
            </a:xfrm>
          </p:grpSpPr>
          <p:sp>
            <p:nvSpPr>
              <p:cNvPr id="54322" name="Line 26"/>
              <p:cNvSpPr>
                <a:spLocks noChangeShapeType="1"/>
              </p:cNvSpPr>
              <p:nvPr/>
            </p:nvSpPr>
            <p:spPr bwMode="auto">
              <a:xfrm flipH="1">
                <a:off x="4150" y="1146"/>
                <a:ext cx="401" cy="74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5" name="Text Box 27"/>
              <p:cNvSpPr txBox="1">
                <a:spLocks noChangeArrowheads="1"/>
              </p:cNvSpPr>
              <p:nvPr/>
            </p:nvSpPr>
            <p:spPr bwMode="auto">
              <a:xfrm>
                <a:off x="4427" y="938"/>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1800" i="1" dirty="0" smtClean="0">
                    <a:effectLst>
                      <a:outerShdw blurRad="38100" dist="38100" dir="2700000" algn="tl">
                        <a:srgbClr val="000000">
                          <a:alpha val="43137"/>
                        </a:srgbClr>
                      </a:outerShdw>
                    </a:effectLst>
                    <a:ea typeface="宋体" panose="02010600030101010101" pitchFamily="2" charset="-122"/>
                  </a:rPr>
                  <a:t>Ａ</a:t>
                </a:r>
              </a:p>
            </p:txBody>
          </p:sp>
        </p:grpSp>
        <p:grpSp>
          <p:nvGrpSpPr>
            <p:cNvPr id="54319" name="Group 28"/>
            <p:cNvGrpSpPr>
              <a:grpSpLocks/>
            </p:cNvGrpSpPr>
            <p:nvPr/>
          </p:nvGrpSpPr>
          <p:grpSpPr bwMode="auto">
            <a:xfrm>
              <a:off x="4150" y="2251"/>
              <a:ext cx="1406" cy="775"/>
              <a:chOff x="3742" y="2115"/>
              <a:chExt cx="1406" cy="775"/>
            </a:xfrm>
          </p:grpSpPr>
          <p:sp>
            <p:nvSpPr>
              <p:cNvPr id="54320" name="Line 29"/>
              <p:cNvSpPr>
                <a:spLocks noChangeShapeType="1"/>
              </p:cNvSpPr>
              <p:nvPr/>
            </p:nvSpPr>
            <p:spPr bwMode="auto">
              <a:xfrm flipH="1" flipV="1">
                <a:off x="3742" y="2115"/>
                <a:ext cx="1134" cy="635"/>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1" name="Text Box 30"/>
              <p:cNvSpPr txBox="1">
                <a:spLocks noChangeArrowheads="1"/>
              </p:cNvSpPr>
              <p:nvPr/>
            </p:nvSpPr>
            <p:spPr bwMode="auto">
              <a:xfrm>
                <a:off x="4830" y="2659"/>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ea typeface="宋体" panose="02010600030101010101" pitchFamily="2" charset="-122"/>
                  </a:rPr>
                  <a:t>Ｂ</a:t>
                </a:r>
              </a:p>
            </p:txBody>
          </p:sp>
        </p:grpSp>
      </p:grpSp>
      <p:grpSp>
        <p:nvGrpSpPr>
          <p:cNvPr id="332831" name="Group 31"/>
          <p:cNvGrpSpPr>
            <a:grpSpLocks/>
          </p:cNvGrpSpPr>
          <p:nvPr/>
        </p:nvGrpSpPr>
        <p:grpSpPr bwMode="auto">
          <a:xfrm>
            <a:off x="1331913" y="2205038"/>
            <a:ext cx="6624637" cy="3602037"/>
            <a:chOff x="839" y="1397"/>
            <a:chExt cx="4173" cy="2269"/>
          </a:xfrm>
        </p:grpSpPr>
        <p:grpSp>
          <p:nvGrpSpPr>
            <p:cNvPr id="54302" name="Group 32"/>
            <p:cNvGrpSpPr>
              <a:grpSpLocks/>
            </p:cNvGrpSpPr>
            <p:nvPr/>
          </p:nvGrpSpPr>
          <p:grpSpPr bwMode="auto">
            <a:xfrm>
              <a:off x="1256" y="1397"/>
              <a:ext cx="3756" cy="1570"/>
              <a:chOff x="1256" y="1578"/>
              <a:chExt cx="3756" cy="1570"/>
            </a:xfrm>
          </p:grpSpPr>
          <p:grpSp>
            <p:nvGrpSpPr>
              <p:cNvPr id="54308" name="Group 33"/>
              <p:cNvGrpSpPr>
                <a:grpSpLocks/>
              </p:cNvGrpSpPr>
              <p:nvPr/>
            </p:nvGrpSpPr>
            <p:grpSpPr bwMode="auto">
              <a:xfrm>
                <a:off x="1665" y="1578"/>
                <a:ext cx="3347" cy="862"/>
                <a:chOff x="1610" y="-18"/>
                <a:chExt cx="3347" cy="862"/>
              </a:xfrm>
            </p:grpSpPr>
            <p:graphicFrame>
              <p:nvGraphicFramePr>
                <p:cNvPr id="54314" name="Object 3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4591" name="Flash Document" r:id="rId19" imgW="1650960" imgH="1650960" progId="Flash.Movie">
                        <p:embed/>
                      </p:oleObj>
                    </mc:Choice>
                    <mc:Fallback>
                      <p:oleObj name="Flash Document" r:id="rId19" imgW="1650960" imgH="1650960" progId="Flash.Movie">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5" name="Object 3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4592" name="Flash Document" r:id="rId21" imgW="1650960" imgH="1650960" progId="Flash.Movie">
                        <p:embed/>
                      </p:oleObj>
                    </mc:Choice>
                    <mc:Fallback>
                      <p:oleObj name="Flash Document" r:id="rId21" imgW="1650960" imgH="1650960" progId="Flash.Movie">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6" name="Object 3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4593" name="Flash Document" r:id="rId22" imgW="1650960" imgH="1650960" progId="Flash.Movie">
                        <p:embed/>
                      </p:oleObj>
                    </mc:Choice>
                    <mc:Fallback>
                      <p:oleObj name="Flash Document" r:id="rId22" imgW="1650960" imgH="1650960" progId="Flash.Movie">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7" name="Object 3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4594" name="Flash Document" r:id="rId23" imgW="1650960" imgH="1650960" progId="Flash.Movie">
                        <p:embed/>
                      </p:oleObj>
                    </mc:Choice>
                    <mc:Fallback>
                      <p:oleObj name="Flash Document" r:id="rId23" imgW="1650960" imgH="1650960" progId="Flash.Movie">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309" name="Group 38"/>
              <p:cNvGrpSpPr>
                <a:grpSpLocks/>
              </p:cNvGrpSpPr>
              <p:nvPr/>
            </p:nvGrpSpPr>
            <p:grpSpPr bwMode="auto">
              <a:xfrm>
                <a:off x="1256" y="2286"/>
                <a:ext cx="3347" cy="862"/>
                <a:chOff x="1610" y="-18"/>
                <a:chExt cx="3347" cy="862"/>
              </a:xfrm>
            </p:grpSpPr>
            <p:graphicFrame>
              <p:nvGraphicFramePr>
                <p:cNvPr id="54310" name="Object 39"/>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4595" name="Flash Document" r:id="rId24" imgW="1650960" imgH="1650960" progId="Flash.Movie">
                        <p:embed/>
                      </p:oleObj>
                    </mc:Choice>
                    <mc:Fallback>
                      <p:oleObj name="Flash Document" r:id="rId24" imgW="1650960" imgH="1650960" progId="Flash.Movie">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1" name="Object 40"/>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4596" name="Flash Document" r:id="rId25" imgW="1650960" imgH="1650960" progId="Flash.Movie">
                        <p:embed/>
                      </p:oleObj>
                    </mc:Choice>
                    <mc:Fallback>
                      <p:oleObj name="Flash Document" r:id="rId25" imgW="1650960" imgH="1650960" progId="Flash.Movie">
                        <p:embed/>
                        <p:pic>
                          <p:nvPicPr>
                            <p:cNvPr id="0" name="Object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2" name="Object 41"/>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4597" name="Flash Document" r:id="rId26" imgW="1650960" imgH="1650960" progId="Flash.Movie">
                        <p:embed/>
                      </p:oleObj>
                    </mc:Choice>
                    <mc:Fallback>
                      <p:oleObj name="Flash Document" r:id="rId26" imgW="1650960" imgH="1650960" progId="Flash.Movie">
                        <p:embed/>
                        <p:pic>
                          <p:nvPicPr>
                            <p:cNvPr id="0" name="Object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3" name="Object 42"/>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4598" name="Flash Document" r:id="rId27" imgW="1650960" imgH="1650960" progId="Flash.Movie">
                        <p:embed/>
                      </p:oleObj>
                    </mc:Choice>
                    <mc:Fallback>
                      <p:oleObj name="Flash Document" r:id="rId27" imgW="1650960" imgH="1650960" progId="Flash.Movie">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54303" name="Group 43"/>
            <p:cNvGrpSpPr>
              <a:grpSpLocks/>
            </p:cNvGrpSpPr>
            <p:nvPr/>
          </p:nvGrpSpPr>
          <p:grpSpPr bwMode="auto">
            <a:xfrm>
              <a:off x="839" y="2804"/>
              <a:ext cx="3347" cy="862"/>
              <a:chOff x="1610" y="-18"/>
              <a:chExt cx="3347" cy="862"/>
            </a:xfrm>
          </p:grpSpPr>
          <p:graphicFrame>
            <p:nvGraphicFramePr>
              <p:cNvPr id="54304" name="Object 4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4599" name="Flash Document" r:id="rId28" imgW="1650960" imgH="1650960" progId="Flash.Movie">
                      <p:embed/>
                    </p:oleObj>
                  </mc:Choice>
                  <mc:Fallback>
                    <p:oleObj name="Flash Document" r:id="rId28" imgW="1650960" imgH="1650960" progId="Flash.Movie">
                      <p:embed/>
                      <p:pic>
                        <p:nvPicPr>
                          <p:cNvPr id="0" name="Object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05" name="Object 4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4600" name="Flash Document" r:id="rId29" imgW="1650960" imgH="1650960" progId="Flash.Movie">
                      <p:embed/>
                    </p:oleObj>
                  </mc:Choice>
                  <mc:Fallback>
                    <p:oleObj name="Flash Document" r:id="rId29" imgW="1650960" imgH="1650960" progId="Flash.Movie">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06" name="Object 4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4601" name="Flash Document" r:id="rId30" imgW="1650960" imgH="1650960" progId="Flash.Movie">
                      <p:embed/>
                    </p:oleObj>
                  </mc:Choice>
                  <mc:Fallback>
                    <p:oleObj name="Flash Document" r:id="rId30" imgW="1650960" imgH="1650960" progId="Flash.Movie">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07" name="Object 4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4602" name="Flash Document" r:id="rId31" imgW="1650960" imgH="1650960" progId="Flash.Movie">
                      <p:embed/>
                    </p:oleObj>
                  </mc:Choice>
                  <mc:Fallback>
                    <p:oleObj name="Flash Document" r:id="rId31" imgW="1650960" imgH="1650960" progId="Flash.Movie">
                      <p:embed/>
                      <p:pic>
                        <p:nvPicPr>
                          <p:cNvPr id="0"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2848" name="Group 48"/>
          <p:cNvGrpSpPr>
            <a:grpSpLocks/>
          </p:cNvGrpSpPr>
          <p:nvPr/>
        </p:nvGrpSpPr>
        <p:grpSpPr bwMode="auto">
          <a:xfrm>
            <a:off x="6011863" y="3646488"/>
            <a:ext cx="2447925" cy="1824037"/>
            <a:chOff x="3787" y="2478"/>
            <a:chExt cx="1542" cy="1149"/>
          </a:xfrm>
        </p:grpSpPr>
        <p:sp>
          <p:nvSpPr>
            <p:cNvPr id="54300" name="Line 49"/>
            <p:cNvSpPr>
              <a:spLocks noChangeShapeType="1"/>
            </p:cNvSpPr>
            <p:nvPr/>
          </p:nvSpPr>
          <p:spPr bwMode="auto">
            <a:xfrm flipH="1" flipV="1">
              <a:off x="3787" y="2478"/>
              <a:ext cx="1180" cy="952"/>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1" name="Text Box 50"/>
            <p:cNvSpPr txBox="1">
              <a:spLocks noChangeArrowheads="1"/>
            </p:cNvSpPr>
            <p:nvPr/>
          </p:nvSpPr>
          <p:spPr bwMode="auto">
            <a:xfrm>
              <a:off x="5012" y="3339"/>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400" i="1">
                  <a:solidFill>
                    <a:srgbClr val="FF0000"/>
                  </a:solidFill>
                  <a:latin typeface="Times New Roman" panose="02020603050405020304" pitchFamily="18" charset="0"/>
                  <a:ea typeface="宋体" panose="02010600030101010101" pitchFamily="2" charset="-122"/>
                </a:rPr>
                <a:t>Ｂ</a:t>
              </a:r>
            </a:p>
          </p:txBody>
        </p:sp>
      </p:grpSp>
      <p:sp>
        <p:nvSpPr>
          <p:cNvPr id="332851" name="Text Box 51"/>
          <p:cNvSpPr txBox="1">
            <a:spLocks noChangeArrowheads="1"/>
          </p:cNvSpPr>
          <p:nvPr/>
        </p:nvSpPr>
        <p:spPr bwMode="auto">
          <a:xfrm>
            <a:off x="576263" y="5948363"/>
            <a:ext cx="83883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zh-CN" altLang="en-US" sz="2400" dirty="0" smtClean="0">
                <a:solidFill>
                  <a:srgbClr val="1C1C1C"/>
                </a:solidFill>
                <a:effectLst>
                  <a:outerShdw blurRad="38100" dist="38100" dir="2700000" algn="tl">
                    <a:srgbClr val="000000">
                      <a:alpha val="43137"/>
                    </a:srgbClr>
                  </a:outerShdw>
                </a:effectLst>
              </a:rPr>
              <a:t>堆积方式：堆积密排面时</a:t>
            </a:r>
            <a:r>
              <a:rPr lang="en-US" altLang="zh-CN" sz="2400" dirty="0" smtClean="0">
                <a:solidFill>
                  <a:srgbClr val="1C1C1C"/>
                </a:solidFill>
                <a:effectLst>
                  <a:outerShdw blurRad="38100" dist="38100" dir="2700000" algn="tl">
                    <a:srgbClr val="000000">
                      <a:alpha val="43137"/>
                    </a:srgbClr>
                  </a:outerShdw>
                </a:effectLst>
              </a:rPr>
              <a:t>,</a:t>
            </a:r>
            <a:r>
              <a:rPr lang="zh-CN" altLang="en-US" sz="2400" dirty="0" smtClean="0">
                <a:solidFill>
                  <a:srgbClr val="1C1C1C"/>
                </a:solidFill>
                <a:effectLst>
                  <a:outerShdw blurRad="38100" dist="38100" dir="2700000" algn="tl">
                    <a:srgbClr val="000000">
                      <a:alpha val="43137"/>
                    </a:srgbClr>
                  </a:outerShdw>
                </a:effectLst>
              </a:rPr>
              <a:t>交替填充 </a:t>
            </a:r>
            <a:r>
              <a:rPr lang="zh-CN" altLang="en-US" sz="2400" i="1" dirty="0" smtClean="0">
                <a:solidFill>
                  <a:srgbClr val="1C1C1C"/>
                </a:solidFill>
                <a:effectLst>
                  <a:outerShdw blurRad="38100" dist="38100" dir="2700000" algn="tl">
                    <a:srgbClr val="000000">
                      <a:alpha val="43137"/>
                    </a:srgbClr>
                  </a:outerShdw>
                </a:effectLst>
              </a:rPr>
              <a:t>Ａ  </a:t>
            </a:r>
            <a:r>
              <a:rPr lang="zh-CN" altLang="en-US" sz="2400" dirty="0" smtClean="0">
                <a:solidFill>
                  <a:srgbClr val="1C1C1C"/>
                </a:solidFill>
                <a:effectLst>
                  <a:outerShdw blurRad="38100" dist="38100" dir="2700000" algn="tl">
                    <a:srgbClr val="000000">
                      <a:alpha val="43137"/>
                    </a:srgbClr>
                  </a:outerShdw>
                </a:effectLst>
              </a:rPr>
              <a:t>型空隙和 </a:t>
            </a:r>
            <a:r>
              <a:rPr lang="zh-CN" altLang="en-US" sz="2400" i="1" dirty="0" smtClean="0">
                <a:solidFill>
                  <a:srgbClr val="1C1C1C"/>
                </a:solidFill>
                <a:effectLst>
                  <a:outerShdw blurRad="38100" dist="38100" dir="2700000" algn="tl">
                    <a:srgbClr val="000000">
                      <a:alpha val="43137"/>
                    </a:srgbClr>
                  </a:outerShdw>
                </a:effectLst>
              </a:rPr>
              <a:t>Ｂ  </a:t>
            </a:r>
            <a:r>
              <a:rPr lang="zh-CN" altLang="en-US" sz="2400" dirty="0" smtClean="0">
                <a:solidFill>
                  <a:srgbClr val="1C1C1C"/>
                </a:solidFill>
                <a:effectLst>
                  <a:outerShdw blurRad="38100" dist="38100" dir="2700000" algn="tl">
                    <a:srgbClr val="000000">
                      <a:alpha val="43137"/>
                    </a:srgbClr>
                  </a:outerShdw>
                </a:effectLst>
              </a:rPr>
              <a:t>型空隙。</a:t>
            </a:r>
            <a:endParaRPr lang="en-US" altLang="zh-CN" sz="2400" dirty="0" smtClean="0">
              <a:solidFill>
                <a:srgbClr val="1C1C1C"/>
              </a:solidFill>
              <a:effectLst>
                <a:outerShdw blurRad="38100" dist="38100" dir="2700000" algn="tl">
                  <a:srgbClr val="000000">
                    <a:alpha val="43137"/>
                  </a:srgbClr>
                </a:outerShdw>
              </a:effectLst>
            </a:endParaRPr>
          </a:p>
        </p:txBody>
      </p:sp>
      <p:grpSp>
        <p:nvGrpSpPr>
          <p:cNvPr id="332852" name="Group 52"/>
          <p:cNvGrpSpPr>
            <a:grpSpLocks/>
          </p:cNvGrpSpPr>
          <p:nvPr/>
        </p:nvGrpSpPr>
        <p:grpSpPr bwMode="auto">
          <a:xfrm>
            <a:off x="1979613" y="2954338"/>
            <a:ext cx="4630737" cy="2490787"/>
            <a:chOff x="1247" y="1861"/>
            <a:chExt cx="2917" cy="1569"/>
          </a:xfrm>
        </p:grpSpPr>
        <p:grpSp>
          <p:nvGrpSpPr>
            <p:cNvPr id="54292" name="Group 53"/>
            <p:cNvGrpSpPr>
              <a:grpSpLocks/>
            </p:cNvGrpSpPr>
            <p:nvPr/>
          </p:nvGrpSpPr>
          <p:grpSpPr bwMode="auto">
            <a:xfrm>
              <a:off x="1637" y="1861"/>
              <a:ext cx="2527" cy="862"/>
              <a:chOff x="1637" y="1861"/>
              <a:chExt cx="2527" cy="862"/>
            </a:xfrm>
          </p:grpSpPr>
          <p:graphicFrame>
            <p:nvGraphicFramePr>
              <p:cNvPr id="54297" name="Object 54"/>
              <p:cNvGraphicFramePr>
                <a:graphicFrameLocks noChangeAspect="1"/>
              </p:cNvGraphicFramePr>
              <p:nvPr/>
            </p:nvGraphicFramePr>
            <p:xfrm>
              <a:off x="2467" y="1861"/>
              <a:ext cx="862" cy="862"/>
            </p:xfrm>
            <a:graphic>
              <a:graphicData uri="http://schemas.openxmlformats.org/presentationml/2006/ole">
                <mc:AlternateContent xmlns:mc="http://schemas.openxmlformats.org/markup-compatibility/2006">
                  <mc:Choice xmlns:v="urn:schemas-microsoft-com:vml" Requires="v">
                    <p:oleObj spid="_x0000_s54603" name="Flash Document" r:id="rId32" imgW="1650960" imgH="1650960" progId="Flash.Movie">
                      <p:embed/>
                    </p:oleObj>
                  </mc:Choice>
                  <mc:Fallback>
                    <p:oleObj name="Flash Document" r:id="rId32" imgW="1650960" imgH="1650960" progId="Flash.Movie">
                      <p:embed/>
                      <p:pic>
                        <p:nvPicPr>
                          <p:cNvPr id="0" name="Object 5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8" name="Object 55"/>
              <p:cNvGraphicFramePr>
                <a:graphicFrameLocks noChangeAspect="1"/>
              </p:cNvGraphicFramePr>
              <p:nvPr/>
            </p:nvGraphicFramePr>
            <p:xfrm>
              <a:off x="3302" y="1861"/>
              <a:ext cx="862" cy="862"/>
            </p:xfrm>
            <a:graphic>
              <a:graphicData uri="http://schemas.openxmlformats.org/presentationml/2006/ole">
                <mc:AlternateContent xmlns:mc="http://schemas.openxmlformats.org/markup-compatibility/2006">
                  <mc:Choice xmlns:v="urn:schemas-microsoft-com:vml" Requires="v">
                    <p:oleObj spid="_x0000_s54604" name="Flash Document" r:id="rId34" imgW="1650960" imgH="1650960" progId="Flash.Movie">
                      <p:embed/>
                    </p:oleObj>
                  </mc:Choice>
                  <mc:Fallback>
                    <p:oleObj name="Flash Document" r:id="rId34" imgW="1650960" imgH="1650960" progId="Flash.Movie">
                      <p:embed/>
                      <p:pic>
                        <p:nvPicPr>
                          <p:cNvPr id="0" name="Object 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9" name="Object 56"/>
              <p:cNvGraphicFramePr>
                <a:graphicFrameLocks noChangeAspect="1"/>
              </p:cNvGraphicFramePr>
              <p:nvPr/>
            </p:nvGraphicFramePr>
            <p:xfrm>
              <a:off x="1637" y="1861"/>
              <a:ext cx="862" cy="862"/>
            </p:xfrm>
            <a:graphic>
              <a:graphicData uri="http://schemas.openxmlformats.org/presentationml/2006/ole">
                <mc:AlternateContent xmlns:mc="http://schemas.openxmlformats.org/markup-compatibility/2006">
                  <mc:Choice xmlns:v="urn:schemas-microsoft-com:vml" Requires="v">
                    <p:oleObj spid="_x0000_s54605" name="Flash Document" r:id="rId35" imgW="1650960" imgH="1650960" progId="Flash.Movie">
                      <p:embed/>
                    </p:oleObj>
                  </mc:Choice>
                  <mc:Fallback>
                    <p:oleObj name="Flash Document" r:id="rId35" imgW="1650960" imgH="1650960" progId="Flash.Movie">
                      <p:embed/>
                      <p:pic>
                        <p:nvPicPr>
                          <p:cNvPr id="0" name="Object 5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293" name="Group 57"/>
            <p:cNvGrpSpPr>
              <a:grpSpLocks/>
            </p:cNvGrpSpPr>
            <p:nvPr/>
          </p:nvGrpSpPr>
          <p:grpSpPr bwMode="auto">
            <a:xfrm>
              <a:off x="1247" y="2568"/>
              <a:ext cx="2527" cy="862"/>
              <a:chOff x="1637" y="1861"/>
              <a:chExt cx="2527" cy="862"/>
            </a:xfrm>
          </p:grpSpPr>
          <p:graphicFrame>
            <p:nvGraphicFramePr>
              <p:cNvPr id="54294" name="Object 58"/>
              <p:cNvGraphicFramePr>
                <a:graphicFrameLocks noChangeAspect="1"/>
              </p:cNvGraphicFramePr>
              <p:nvPr/>
            </p:nvGraphicFramePr>
            <p:xfrm>
              <a:off x="2467" y="1861"/>
              <a:ext cx="862" cy="862"/>
            </p:xfrm>
            <a:graphic>
              <a:graphicData uri="http://schemas.openxmlformats.org/presentationml/2006/ole">
                <mc:AlternateContent xmlns:mc="http://schemas.openxmlformats.org/markup-compatibility/2006">
                  <mc:Choice xmlns:v="urn:schemas-microsoft-com:vml" Requires="v">
                    <p:oleObj spid="_x0000_s54606" name="Flash Document" r:id="rId36" imgW="1650960" imgH="1650960" progId="Flash.Movie">
                      <p:embed/>
                    </p:oleObj>
                  </mc:Choice>
                  <mc:Fallback>
                    <p:oleObj name="Flash Document" r:id="rId36" imgW="1650960" imgH="1650960" progId="Flash.Movie">
                      <p:embed/>
                      <p:pic>
                        <p:nvPicPr>
                          <p:cNvPr id="0" name="Object 5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5" name="Object 59"/>
              <p:cNvGraphicFramePr>
                <a:graphicFrameLocks noChangeAspect="1"/>
              </p:cNvGraphicFramePr>
              <p:nvPr/>
            </p:nvGraphicFramePr>
            <p:xfrm>
              <a:off x="3302" y="1861"/>
              <a:ext cx="862" cy="862"/>
            </p:xfrm>
            <a:graphic>
              <a:graphicData uri="http://schemas.openxmlformats.org/presentationml/2006/ole">
                <mc:AlternateContent xmlns:mc="http://schemas.openxmlformats.org/markup-compatibility/2006">
                  <mc:Choice xmlns:v="urn:schemas-microsoft-com:vml" Requires="v">
                    <p:oleObj spid="_x0000_s54607" name="Flash Document" r:id="rId37" imgW="1650960" imgH="1650960" progId="Flash.Movie">
                      <p:embed/>
                    </p:oleObj>
                  </mc:Choice>
                  <mc:Fallback>
                    <p:oleObj name="Flash Document" r:id="rId37" imgW="1650960" imgH="1650960" progId="Flash.Movie">
                      <p:embed/>
                      <p:pic>
                        <p:nvPicPr>
                          <p:cNvPr id="0" name="Object 5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6" name="Object 60"/>
              <p:cNvGraphicFramePr>
                <a:graphicFrameLocks noChangeAspect="1"/>
              </p:cNvGraphicFramePr>
              <p:nvPr/>
            </p:nvGraphicFramePr>
            <p:xfrm>
              <a:off x="1637" y="1861"/>
              <a:ext cx="862" cy="862"/>
            </p:xfrm>
            <a:graphic>
              <a:graphicData uri="http://schemas.openxmlformats.org/presentationml/2006/ole">
                <mc:AlternateContent xmlns:mc="http://schemas.openxmlformats.org/markup-compatibility/2006">
                  <mc:Choice xmlns:v="urn:schemas-microsoft-com:vml" Requires="v">
                    <p:oleObj spid="_x0000_s54608" name="Flash Document" r:id="rId38" imgW="1650960" imgH="1650960" progId="Flash.Movie">
                      <p:embed/>
                    </p:oleObj>
                  </mc:Choice>
                  <mc:Fallback>
                    <p:oleObj name="Flash Document" r:id="rId38" imgW="1650960" imgH="1650960" progId="Flash.Movie">
                      <p:embed/>
                      <p:pic>
                        <p:nvPicPr>
                          <p:cNvPr id="0" name="Object 6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2861" name="Group 61"/>
          <p:cNvGrpSpPr>
            <a:grpSpLocks/>
          </p:cNvGrpSpPr>
          <p:nvPr/>
        </p:nvGrpSpPr>
        <p:grpSpPr bwMode="auto">
          <a:xfrm>
            <a:off x="1979613" y="2924175"/>
            <a:ext cx="4622800" cy="2517775"/>
            <a:chOff x="1247" y="1842"/>
            <a:chExt cx="2912" cy="1586"/>
          </a:xfrm>
        </p:grpSpPr>
        <p:grpSp>
          <p:nvGrpSpPr>
            <p:cNvPr id="54284" name="Group 62"/>
            <p:cNvGrpSpPr>
              <a:grpSpLocks/>
            </p:cNvGrpSpPr>
            <p:nvPr/>
          </p:nvGrpSpPr>
          <p:grpSpPr bwMode="auto">
            <a:xfrm>
              <a:off x="1634" y="1842"/>
              <a:ext cx="2525" cy="869"/>
              <a:chOff x="1655" y="1672"/>
              <a:chExt cx="2525" cy="869"/>
            </a:xfrm>
          </p:grpSpPr>
          <p:graphicFrame>
            <p:nvGraphicFramePr>
              <p:cNvPr id="54289" name="Object 63"/>
              <p:cNvGraphicFramePr>
                <a:graphicFrameLocks noChangeAspect="1"/>
              </p:cNvGraphicFramePr>
              <p:nvPr/>
            </p:nvGraphicFramePr>
            <p:xfrm>
              <a:off x="1655" y="1678"/>
              <a:ext cx="862" cy="862"/>
            </p:xfrm>
            <a:graphic>
              <a:graphicData uri="http://schemas.openxmlformats.org/presentationml/2006/ole">
                <mc:AlternateContent xmlns:mc="http://schemas.openxmlformats.org/markup-compatibility/2006">
                  <mc:Choice xmlns:v="urn:schemas-microsoft-com:vml" Requires="v">
                    <p:oleObj spid="_x0000_s54609" name="Flash Document" r:id="rId39" imgW="1650960" imgH="1650960" progId="Flash.Movie">
                      <p:embed/>
                    </p:oleObj>
                  </mc:Choice>
                  <mc:Fallback>
                    <p:oleObj name="Flash Document" r:id="rId39" imgW="1650960" imgH="1650960" progId="Flash.Movie">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67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0" name="Object 64"/>
              <p:cNvGraphicFramePr>
                <a:graphicFrameLocks noChangeAspect="1"/>
              </p:cNvGraphicFramePr>
              <p:nvPr/>
            </p:nvGraphicFramePr>
            <p:xfrm>
              <a:off x="2481" y="1679"/>
              <a:ext cx="862" cy="862"/>
            </p:xfrm>
            <a:graphic>
              <a:graphicData uri="http://schemas.openxmlformats.org/presentationml/2006/ole">
                <mc:AlternateContent xmlns:mc="http://schemas.openxmlformats.org/markup-compatibility/2006">
                  <mc:Choice xmlns:v="urn:schemas-microsoft-com:vml" Requires="v">
                    <p:oleObj spid="_x0000_s54610" name="Flash Document" r:id="rId40" imgW="1650960" imgH="1650960" progId="Flash.Movie">
                      <p:embed/>
                    </p:oleObj>
                  </mc:Choice>
                  <mc:Fallback>
                    <p:oleObj name="Flash Document" r:id="rId40" imgW="1650960" imgH="1650960" progId="Flash.Movie">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 y="167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1" name="Object 65"/>
              <p:cNvGraphicFramePr>
                <a:graphicFrameLocks noChangeAspect="1"/>
              </p:cNvGraphicFramePr>
              <p:nvPr/>
            </p:nvGraphicFramePr>
            <p:xfrm>
              <a:off x="3318" y="1672"/>
              <a:ext cx="862" cy="862"/>
            </p:xfrm>
            <a:graphic>
              <a:graphicData uri="http://schemas.openxmlformats.org/presentationml/2006/ole">
                <mc:AlternateContent xmlns:mc="http://schemas.openxmlformats.org/markup-compatibility/2006">
                  <mc:Choice xmlns:v="urn:schemas-microsoft-com:vml" Requires="v">
                    <p:oleObj spid="_x0000_s54611" name="Flash Document" r:id="rId41" imgW="1650960" imgH="1650960" progId="Flash.Movie">
                      <p:embed/>
                    </p:oleObj>
                  </mc:Choice>
                  <mc:Fallback>
                    <p:oleObj name="Flash Document" r:id="rId41" imgW="1650960" imgH="1650960" progId="Flash.Movie">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 y="167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285" name="Group 66"/>
            <p:cNvGrpSpPr>
              <a:grpSpLocks/>
            </p:cNvGrpSpPr>
            <p:nvPr/>
          </p:nvGrpSpPr>
          <p:grpSpPr bwMode="auto">
            <a:xfrm>
              <a:off x="1247" y="2559"/>
              <a:ext cx="2525" cy="869"/>
              <a:chOff x="1655" y="1672"/>
              <a:chExt cx="2525" cy="869"/>
            </a:xfrm>
          </p:grpSpPr>
          <p:graphicFrame>
            <p:nvGraphicFramePr>
              <p:cNvPr id="54286" name="Object 67"/>
              <p:cNvGraphicFramePr>
                <a:graphicFrameLocks noChangeAspect="1"/>
              </p:cNvGraphicFramePr>
              <p:nvPr/>
            </p:nvGraphicFramePr>
            <p:xfrm>
              <a:off x="1655" y="1678"/>
              <a:ext cx="862" cy="862"/>
            </p:xfrm>
            <a:graphic>
              <a:graphicData uri="http://schemas.openxmlformats.org/presentationml/2006/ole">
                <mc:AlternateContent xmlns:mc="http://schemas.openxmlformats.org/markup-compatibility/2006">
                  <mc:Choice xmlns:v="urn:schemas-microsoft-com:vml" Requires="v">
                    <p:oleObj spid="_x0000_s54612" name="Flash Document" r:id="rId42" imgW="1650960" imgH="1650960" progId="Flash.Movie">
                      <p:embed/>
                    </p:oleObj>
                  </mc:Choice>
                  <mc:Fallback>
                    <p:oleObj name="Flash Document" r:id="rId42" imgW="1650960" imgH="1650960" progId="Flash.Movie">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67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7" name="Object 68"/>
              <p:cNvGraphicFramePr>
                <a:graphicFrameLocks noChangeAspect="1"/>
              </p:cNvGraphicFramePr>
              <p:nvPr/>
            </p:nvGraphicFramePr>
            <p:xfrm>
              <a:off x="2481" y="1679"/>
              <a:ext cx="862" cy="862"/>
            </p:xfrm>
            <a:graphic>
              <a:graphicData uri="http://schemas.openxmlformats.org/presentationml/2006/ole">
                <mc:AlternateContent xmlns:mc="http://schemas.openxmlformats.org/markup-compatibility/2006">
                  <mc:Choice xmlns:v="urn:schemas-microsoft-com:vml" Requires="v">
                    <p:oleObj spid="_x0000_s54613" name="Flash Document" r:id="rId43" imgW="1650960" imgH="1650960" progId="Flash.Movie">
                      <p:embed/>
                    </p:oleObj>
                  </mc:Choice>
                  <mc:Fallback>
                    <p:oleObj name="Flash Document" r:id="rId43" imgW="1650960" imgH="1650960" progId="Flash.Movie">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 y="167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8" name="Object 69"/>
              <p:cNvGraphicFramePr>
                <a:graphicFrameLocks noChangeAspect="1"/>
              </p:cNvGraphicFramePr>
              <p:nvPr/>
            </p:nvGraphicFramePr>
            <p:xfrm>
              <a:off x="3318" y="1672"/>
              <a:ext cx="862" cy="862"/>
            </p:xfrm>
            <a:graphic>
              <a:graphicData uri="http://schemas.openxmlformats.org/presentationml/2006/ole">
                <mc:AlternateContent xmlns:mc="http://schemas.openxmlformats.org/markup-compatibility/2006">
                  <mc:Choice xmlns:v="urn:schemas-microsoft-com:vml" Requires="v">
                    <p:oleObj spid="_x0000_s54614" name="Flash Document" r:id="rId44" imgW="1650960" imgH="1650960" progId="Flash.Movie">
                      <p:embed/>
                    </p:oleObj>
                  </mc:Choice>
                  <mc:Fallback>
                    <p:oleObj name="Flash Document" r:id="rId44" imgW="1650960" imgH="1650960" progId="Flash.Movie">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 y="167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32804"/>
                                        </p:tgtEl>
                                        <p:attrNameLst>
                                          <p:attrName>style.visibility</p:attrName>
                                        </p:attrNameLst>
                                      </p:cBhvr>
                                      <p:to>
                                        <p:strVal val="visible"/>
                                      </p:to>
                                    </p:set>
                                    <p:animEffect transition="in" filter="slide(fromTop)">
                                      <p:cBhvr>
                                        <p:cTn id="7" dur="500"/>
                                        <p:tgtEl>
                                          <p:spTgt spid="3328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3280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32824"/>
                                        </p:tgtEl>
                                        <p:attrNameLst>
                                          <p:attrName>style.visibility</p:attrName>
                                        </p:attrNameLst>
                                      </p:cBhvr>
                                      <p:to>
                                        <p:strVal val="visible"/>
                                      </p:to>
                                    </p:set>
                                    <p:animEffect transition="in" filter="blinds(horizontal)">
                                      <p:cBhvr>
                                        <p:cTn id="16" dur="500"/>
                                        <p:tgtEl>
                                          <p:spTgt spid="3328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3283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nodeType="clickEffect">
                                  <p:stCondLst>
                                    <p:cond delay="0"/>
                                  </p:stCondLst>
                                  <p:childTnLst>
                                    <p:set>
                                      <p:cBhvr>
                                        <p:cTn id="24" dur="1" fill="hold">
                                          <p:stCondLst>
                                            <p:cond delay="0"/>
                                          </p:stCondLst>
                                        </p:cTn>
                                        <p:tgtEl>
                                          <p:spTgt spid="332848"/>
                                        </p:tgtEl>
                                        <p:attrNameLst>
                                          <p:attrName>style.visibility</p:attrName>
                                        </p:attrNameLst>
                                      </p:cBhvr>
                                      <p:to>
                                        <p:strVal val="visible"/>
                                      </p:to>
                                    </p:set>
                                    <p:animEffect transition="in" filter="slide(fromRight)">
                                      <p:cBhvr>
                                        <p:cTn id="25" dur="500"/>
                                        <p:tgtEl>
                                          <p:spTgt spid="3328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3285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2" fill="hold" grpId="0" nodeType="clickEffect">
                                  <p:stCondLst>
                                    <p:cond delay="0"/>
                                  </p:stCondLst>
                                  <p:childTnLst>
                                    <p:set>
                                      <p:cBhvr>
                                        <p:cTn id="33" dur="1" fill="hold">
                                          <p:stCondLst>
                                            <p:cond delay="0"/>
                                          </p:stCondLst>
                                        </p:cTn>
                                        <p:tgtEl>
                                          <p:spTgt spid="332851"/>
                                        </p:tgtEl>
                                        <p:attrNameLst>
                                          <p:attrName>style.visibility</p:attrName>
                                        </p:attrNameLst>
                                      </p:cBhvr>
                                      <p:to>
                                        <p:strVal val="visible"/>
                                      </p:to>
                                    </p:set>
                                    <p:animEffect transition="in" filter="slide(fromRight)">
                                      <p:cBhvr>
                                        <p:cTn id="34" dur="500"/>
                                        <p:tgtEl>
                                          <p:spTgt spid="33285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28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280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32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animBg="1"/>
      <p:bldP spid="332803" grpId="0" animBg="1"/>
      <p:bldP spid="332804" grpId="0"/>
      <p:bldP spid="3328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50825" y="1125538"/>
            <a:ext cx="719138" cy="49688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effectLst>
                  <a:outerShdw blurRad="38100" dist="38100" dir="2700000" algn="tl">
                    <a:srgbClr val="000000">
                      <a:alpha val="43137"/>
                    </a:srgbClr>
                  </a:outerShdw>
                </a:effectLst>
                <a:latin typeface="微软雅黑" panose="020B0503020204020204" pitchFamily="34" charset="-122"/>
              </a:rPr>
              <a:t>六</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角</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密</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排</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结</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构</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密</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堆</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积</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模</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型</a:t>
            </a:r>
          </a:p>
        </p:txBody>
      </p:sp>
      <p:grpSp>
        <p:nvGrpSpPr>
          <p:cNvPr id="333827" name="Group 3"/>
          <p:cNvGrpSpPr>
            <a:grpSpLocks/>
          </p:cNvGrpSpPr>
          <p:nvPr/>
        </p:nvGrpSpPr>
        <p:grpSpPr bwMode="auto">
          <a:xfrm>
            <a:off x="1139825" y="1125538"/>
            <a:ext cx="4008438" cy="3616325"/>
            <a:chOff x="695" y="990"/>
            <a:chExt cx="2525" cy="2278"/>
          </a:xfrm>
        </p:grpSpPr>
        <p:graphicFrame>
          <p:nvGraphicFramePr>
            <p:cNvPr id="55376" name="Object 4"/>
            <p:cNvGraphicFramePr>
              <a:graphicFrameLocks noChangeAspect="1"/>
            </p:cNvGraphicFramePr>
            <p:nvPr/>
          </p:nvGraphicFramePr>
          <p:xfrm>
            <a:off x="1111" y="990"/>
            <a:ext cx="862" cy="862"/>
          </p:xfrm>
          <a:graphic>
            <a:graphicData uri="http://schemas.openxmlformats.org/presentationml/2006/ole">
              <mc:AlternateContent xmlns:mc="http://schemas.openxmlformats.org/markup-compatibility/2006">
                <mc:Choice xmlns:v="urn:schemas-microsoft-com:vml" Requires="v">
                  <p:oleObj spid="_x0000_s55485" name="Flash Document" r:id="rId3" imgW="1650960" imgH="1650960" progId="Flash.Movie">
                    <p:embed/>
                  </p:oleObj>
                </mc:Choice>
                <mc:Fallback>
                  <p:oleObj name="Flash Document" r:id="rId3" imgW="1650960" imgH="1650960" progId="Flash.Movi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7" name="Object 5"/>
            <p:cNvGraphicFramePr>
              <a:graphicFrameLocks noChangeAspect="1"/>
            </p:cNvGraphicFramePr>
            <p:nvPr/>
          </p:nvGraphicFramePr>
          <p:xfrm>
            <a:off x="1937" y="991"/>
            <a:ext cx="862" cy="862"/>
          </p:xfrm>
          <a:graphic>
            <a:graphicData uri="http://schemas.openxmlformats.org/presentationml/2006/ole">
              <mc:AlternateContent xmlns:mc="http://schemas.openxmlformats.org/markup-compatibility/2006">
                <mc:Choice xmlns:v="urn:schemas-microsoft-com:vml" Requires="v">
                  <p:oleObj spid="_x0000_s55486" name="Flash Document" r:id="rId5" imgW="1650960" imgH="1650960" progId="Flash.Movie">
                    <p:embed/>
                  </p:oleObj>
                </mc:Choice>
                <mc:Fallback>
                  <p:oleObj name="Flash Document" r:id="rId5" imgW="1650960" imgH="1650960" progId="Flash.Movi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8" name="Object 6"/>
            <p:cNvGraphicFramePr>
              <a:graphicFrameLocks noChangeAspect="1"/>
            </p:cNvGraphicFramePr>
            <p:nvPr/>
          </p:nvGraphicFramePr>
          <p:xfrm>
            <a:off x="695" y="1689"/>
            <a:ext cx="862" cy="862"/>
          </p:xfrm>
          <a:graphic>
            <a:graphicData uri="http://schemas.openxmlformats.org/presentationml/2006/ole">
              <mc:AlternateContent xmlns:mc="http://schemas.openxmlformats.org/markup-compatibility/2006">
                <mc:Choice xmlns:v="urn:schemas-microsoft-com:vml" Requires="v">
                  <p:oleObj spid="_x0000_s55487" name="Flash Document" r:id="rId6" imgW="1650960" imgH="1650960" progId="Flash.Movie">
                    <p:embed/>
                  </p:oleObj>
                </mc:Choice>
                <mc:Fallback>
                  <p:oleObj name="Flash Document" r:id="rId6" imgW="1650960" imgH="1650960" progId="Flash.Movi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9" name="Object 7"/>
            <p:cNvGraphicFramePr>
              <a:graphicFrameLocks noChangeAspect="1"/>
            </p:cNvGraphicFramePr>
            <p:nvPr/>
          </p:nvGraphicFramePr>
          <p:xfrm>
            <a:off x="1521" y="1690"/>
            <a:ext cx="862" cy="862"/>
          </p:xfrm>
          <a:graphic>
            <a:graphicData uri="http://schemas.openxmlformats.org/presentationml/2006/ole">
              <mc:AlternateContent xmlns:mc="http://schemas.openxmlformats.org/markup-compatibility/2006">
                <mc:Choice xmlns:v="urn:schemas-microsoft-com:vml" Requires="v">
                  <p:oleObj spid="_x0000_s55488" name="Flash Document" r:id="rId7" imgW="1650960" imgH="1650960" progId="Flash.Movie">
                    <p:embed/>
                  </p:oleObj>
                </mc:Choice>
                <mc:Fallback>
                  <p:oleObj name="Flash Document" r:id="rId7" imgW="1650960" imgH="1650960" progId="Flash.Movi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80" name="Object 8"/>
            <p:cNvGraphicFramePr>
              <a:graphicFrameLocks noChangeAspect="1"/>
            </p:cNvGraphicFramePr>
            <p:nvPr/>
          </p:nvGraphicFramePr>
          <p:xfrm>
            <a:off x="2358" y="1683"/>
            <a:ext cx="862" cy="862"/>
          </p:xfrm>
          <a:graphic>
            <a:graphicData uri="http://schemas.openxmlformats.org/presentationml/2006/ole">
              <mc:AlternateContent xmlns:mc="http://schemas.openxmlformats.org/markup-compatibility/2006">
                <mc:Choice xmlns:v="urn:schemas-microsoft-com:vml" Requires="v">
                  <p:oleObj spid="_x0000_s55489" name="Flash Document" r:id="rId8" imgW="1650960" imgH="1650960" progId="Flash.Movie">
                    <p:embed/>
                  </p:oleObj>
                </mc:Choice>
                <mc:Fallback>
                  <p:oleObj name="Flash Document" r:id="rId8" imgW="1650960" imgH="165096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81" name="Object 9"/>
            <p:cNvGraphicFramePr>
              <a:graphicFrameLocks noChangeAspect="1"/>
            </p:cNvGraphicFramePr>
            <p:nvPr/>
          </p:nvGraphicFramePr>
          <p:xfrm>
            <a:off x="1121" y="2406"/>
            <a:ext cx="862" cy="862"/>
          </p:xfrm>
          <a:graphic>
            <a:graphicData uri="http://schemas.openxmlformats.org/presentationml/2006/ole">
              <mc:AlternateContent xmlns:mc="http://schemas.openxmlformats.org/markup-compatibility/2006">
                <mc:Choice xmlns:v="urn:schemas-microsoft-com:vml" Requires="v">
                  <p:oleObj spid="_x0000_s55490" name="Flash Document" r:id="rId9" imgW="1650960" imgH="1650960" progId="Flash.Movie">
                    <p:embed/>
                  </p:oleObj>
                </mc:Choice>
                <mc:Fallback>
                  <p:oleObj name="Flash Document" r:id="rId9" imgW="1650960" imgH="1650960" progId="Flash.Movi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82" name="Object 10"/>
            <p:cNvGraphicFramePr>
              <a:graphicFrameLocks noChangeAspect="1"/>
            </p:cNvGraphicFramePr>
            <p:nvPr/>
          </p:nvGraphicFramePr>
          <p:xfrm>
            <a:off x="1958" y="2399"/>
            <a:ext cx="862" cy="862"/>
          </p:xfrm>
          <a:graphic>
            <a:graphicData uri="http://schemas.openxmlformats.org/presentationml/2006/ole">
              <mc:AlternateContent xmlns:mc="http://schemas.openxmlformats.org/markup-compatibility/2006">
                <mc:Choice xmlns:v="urn:schemas-microsoft-com:vml" Requires="v">
                  <p:oleObj spid="_x0000_s55491" name="Flash Document" r:id="rId10" imgW="1650960" imgH="1650960" progId="Flash.Movie">
                    <p:embed/>
                  </p:oleObj>
                </mc:Choice>
                <mc:Fallback>
                  <p:oleObj name="Flash Document" r:id="rId10" imgW="1650960" imgH="1650960" progId="Flash.Movi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3835" name="Group 11"/>
          <p:cNvGrpSpPr>
            <a:grpSpLocks/>
          </p:cNvGrpSpPr>
          <p:nvPr/>
        </p:nvGrpSpPr>
        <p:grpSpPr bwMode="auto">
          <a:xfrm>
            <a:off x="1828800" y="1471613"/>
            <a:ext cx="2678113" cy="2503487"/>
            <a:chOff x="1111" y="1208"/>
            <a:chExt cx="1687" cy="1577"/>
          </a:xfrm>
        </p:grpSpPr>
        <p:graphicFrame>
          <p:nvGraphicFramePr>
            <p:cNvPr id="55373" name="Object 12"/>
            <p:cNvGraphicFramePr>
              <a:graphicFrameLocks noChangeAspect="1"/>
            </p:cNvGraphicFramePr>
            <p:nvPr/>
          </p:nvGraphicFramePr>
          <p:xfrm>
            <a:off x="1937" y="1906"/>
            <a:ext cx="861" cy="861"/>
          </p:xfrm>
          <a:graphic>
            <a:graphicData uri="http://schemas.openxmlformats.org/presentationml/2006/ole">
              <mc:AlternateContent xmlns:mc="http://schemas.openxmlformats.org/markup-compatibility/2006">
                <mc:Choice xmlns:v="urn:schemas-microsoft-com:vml" Requires="v">
                  <p:oleObj spid="_x0000_s55492" name="Flash Document" r:id="rId11" imgW="1650960" imgH="1650960" progId="Flash.Movie">
                    <p:embed/>
                  </p:oleObj>
                </mc:Choice>
                <mc:Fallback>
                  <p:oleObj name="Flash Document" r:id="rId11" imgW="1650960" imgH="1650960" progId="Flash.Movie">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7" y="1906"/>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4" name="Object 13"/>
            <p:cNvGraphicFramePr>
              <a:graphicFrameLocks noChangeAspect="1"/>
            </p:cNvGraphicFramePr>
            <p:nvPr/>
          </p:nvGraphicFramePr>
          <p:xfrm>
            <a:off x="1111" y="1924"/>
            <a:ext cx="861" cy="861"/>
          </p:xfrm>
          <a:graphic>
            <a:graphicData uri="http://schemas.openxmlformats.org/presentationml/2006/ole">
              <mc:AlternateContent xmlns:mc="http://schemas.openxmlformats.org/markup-compatibility/2006">
                <mc:Choice xmlns:v="urn:schemas-microsoft-com:vml" Requires="v">
                  <p:oleObj spid="_x0000_s55493" name="Flash Document" r:id="rId13" imgW="1650960" imgH="1650960" progId="Flash.Movie">
                    <p:embed/>
                  </p:oleObj>
                </mc:Choice>
                <mc:Fallback>
                  <p:oleObj name="Flash Document" r:id="rId13" imgW="1650960" imgH="1650960" progId="Flash.Movie">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1" y="1924"/>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5" name="Object 14"/>
            <p:cNvGraphicFramePr>
              <a:graphicFrameLocks noChangeAspect="1"/>
            </p:cNvGraphicFramePr>
            <p:nvPr/>
          </p:nvGraphicFramePr>
          <p:xfrm>
            <a:off x="1520" y="1208"/>
            <a:ext cx="861" cy="861"/>
          </p:xfrm>
          <a:graphic>
            <a:graphicData uri="http://schemas.openxmlformats.org/presentationml/2006/ole">
              <mc:AlternateContent xmlns:mc="http://schemas.openxmlformats.org/markup-compatibility/2006">
                <mc:Choice xmlns:v="urn:schemas-microsoft-com:vml" Requires="v">
                  <p:oleObj spid="_x0000_s55494" name="Flash Document" r:id="rId14" imgW="1650960" imgH="1650960" progId="Flash.Movie">
                    <p:embed/>
                  </p:oleObj>
                </mc:Choice>
                <mc:Fallback>
                  <p:oleObj name="Flash Document" r:id="rId14" imgW="1650960" imgH="1650960" progId="Flash.Movie">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0" y="120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333839" name="Picture 15" descr="images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2950" y="4437063"/>
            <a:ext cx="1673225"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840" name="AutoShape 16"/>
          <p:cNvSpPr>
            <a:spLocks noChangeArrowheads="1"/>
          </p:cNvSpPr>
          <p:nvPr/>
        </p:nvSpPr>
        <p:spPr bwMode="auto">
          <a:xfrm>
            <a:off x="5435600" y="1773238"/>
            <a:ext cx="1008063" cy="863600"/>
          </a:xfrm>
          <a:prstGeom prst="rightArrow">
            <a:avLst>
              <a:gd name="adj1" fmla="val 50000"/>
              <a:gd name="adj2" fmla="val 291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pic>
        <p:nvPicPr>
          <p:cNvPr id="333841" name="Picture 17" descr="images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1339850"/>
            <a:ext cx="1871662"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842" name="AutoShape 18"/>
          <p:cNvSpPr>
            <a:spLocks noChangeArrowheads="1"/>
          </p:cNvSpPr>
          <p:nvPr/>
        </p:nvSpPr>
        <p:spPr bwMode="auto">
          <a:xfrm>
            <a:off x="7524750" y="3213100"/>
            <a:ext cx="790575" cy="1008063"/>
          </a:xfrm>
          <a:prstGeom prst="downArrow">
            <a:avLst>
              <a:gd name="adj1" fmla="val 50000"/>
              <a:gd name="adj2" fmla="val 318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3843" name="AutoShape 19"/>
          <p:cNvSpPr>
            <a:spLocks noChangeArrowheads="1"/>
          </p:cNvSpPr>
          <p:nvPr/>
        </p:nvSpPr>
        <p:spPr bwMode="auto">
          <a:xfrm>
            <a:off x="5219700" y="5300663"/>
            <a:ext cx="1655763" cy="647700"/>
          </a:xfrm>
          <a:prstGeom prst="leftArrow">
            <a:avLst>
              <a:gd name="adj1" fmla="val 50000"/>
              <a:gd name="adj2" fmla="val 6390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333844" name="Group 20"/>
          <p:cNvGrpSpPr>
            <a:grpSpLocks/>
          </p:cNvGrpSpPr>
          <p:nvPr/>
        </p:nvGrpSpPr>
        <p:grpSpPr bwMode="auto">
          <a:xfrm>
            <a:off x="1139825" y="1127125"/>
            <a:ext cx="4008438" cy="3616325"/>
            <a:chOff x="695" y="990"/>
            <a:chExt cx="2525" cy="2278"/>
          </a:xfrm>
        </p:grpSpPr>
        <p:graphicFrame>
          <p:nvGraphicFramePr>
            <p:cNvPr id="55366" name="Object 21"/>
            <p:cNvGraphicFramePr>
              <a:graphicFrameLocks noChangeAspect="1"/>
            </p:cNvGraphicFramePr>
            <p:nvPr/>
          </p:nvGraphicFramePr>
          <p:xfrm>
            <a:off x="1111" y="990"/>
            <a:ext cx="862" cy="862"/>
          </p:xfrm>
          <a:graphic>
            <a:graphicData uri="http://schemas.openxmlformats.org/presentationml/2006/ole">
              <mc:AlternateContent xmlns:mc="http://schemas.openxmlformats.org/markup-compatibility/2006">
                <mc:Choice xmlns:v="urn:schemas-microsoft-com:vml" Requires="v">
                  <p:oleObj spid="_x0000_s55495" name="Flash Document" r:id="rId17" imgW="1650960" imgH="1650960" progId="Flash.Movie">
                    <p:embed/>
                  </p:oleObj>
                </mc:Choice>
                <mc:Fallback>
                  <p:oleObj name="Flash Document" r:id="rId17" imgW="1650960" imgH="1650960" progId="Flash.Movie">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67" name="Object 22"/>
            <p:cNvGraphicFramePr>
              <a:graphicFrameLocks noChangeAspect="1"/>
            </p:cNvGraphicFramePr>
            <p:nvPr/>
          </p:nvGraphicFramePr>
          <p:xfrm>
            <a:off x="1937" y="991"/>
            <a:ext cx="862" cy="862"/>
          </p:xfrm>
          <a:graphic>
            <a:graphicData uri="http://schemas.openxmlformats.org/presentationml/2006/ole">
              <mc:AlternateContent xmlns:mc="http://schemas.openxmlformats.org/markup-compatibility/2006">
                <mc:Choice xmlns:v="urn:schemas-microsoft-com:vml" Requires="v">
                  <p:oleObj spid="_x0000_s55496" name="Flash Document" r:id="rId18" imgW="1650960" imgH="1650960" progId="Flash.Movie">
                    <p:embed/>
                  </p:oleObj>
                </mc:Choice>
                <mc:Fallback>
                  <p:oleObj name="Flash Document" r:id="rId18" imgW="1650960" imgH="1650960" progId="Flash.Movie">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68" name="Object 23"/>
            <p:cNvGraphicFramePr>
              <a:graphicFrameLocks noChangeAspect="1"/>
            </p:cNvGraphicFramePr>
            <p:nvPr/>
          </p:nvGraphicFramePr>
          <p:xfrm>
            <a:off x="695" y="1689"/>
            <a:ext cx="862" cy="862"/>
          </p:xfrm>
          <a:graphic>
            <a:graphicData uri="http://schemas.openxmlformats.org/presentationml/2006/ole">
              <mc:AlternateContent xmlns:mc="http://schemas.openxmlformats.org/markup-compatibility/2006">
                <mc:Choice xmlns:v="urn:schemas-microsoft-com:vml" Requires="v">
                  <p:oleObj spid="_x0000_s55497" name="Flash Document" r:id="rId19" imgW="1650960" imgH="1650960" progId="Flash.Movie">
                    <p:embed/>
                  </p:oleObj>
                </mc:Choice>
                <mc:Fallback>
                  <p:oleObj name="Flash Document" r:id="rId19" imgW="1650960" imgH="1650960" progId="Flash.Movie">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69" name="Object 24"/>
            <p:cNvGraphicFramePr>
              <a:graphicFrameLocks noChangeAspect="1"/>
            </p:cNvGraphicFramePr>
            <p:nvPr/>
          </p:nvGraphicFramePr>
          <p:xfrm>
            <a:off x="1521" y="1690"/>
            <a:ext cx="862" cy="862"/>
          </p:xfrm>
          <a:graphic>
            <a:graphicData uri="http://schemas.openxmlformats.org/presentationml/2006/ole">
              <mc:AlternateContent xmlns:mc="http://schemas.openxmlformats.org/markup-compatibility/2006">
                <mc:Choice xmlns:v="urn:schemas-microsoft-com:vml" Requires="v">
                  <p:oleObj spid="_x0000_s55498" name="Flash Document" r:id="rId20" imgW="1650960" imgH="1650960" progId="Flash.Movie">
                    <p:embed/>
                  </p:oleObj>
                </mc:Choice>
                <mc:Fallback>
                  <p:oleObj name="Flash Document" r:id="rId20" imgW="1650960" imgH="1650960" progId="Flash.Movie">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0" name="Object 25"/>
            <p:cNvGraphicFramePr>
              <a:graphicFrameLocks noChangeAspect="1"/>
            </p:cNvGraphicFramePr>
            <p:nvPr/>
          </p:nvGraphicFramePr>
          <p:xfrm>
            <a:off x="2358" y="1683"/>
            <a:ext cx="862" cy="862"/>
          </p:xfrm>
          <a:graphic>
            <a:graphicData uri="http://schemas.openxmlformats.org/presentationml/2006/ole">
              <mc:AlternateContent xmlns:mc="http://schemas.openxmlformats.org/markup-compatibility/2006">
                <mc:Choice xmlns:v="urn:schemas-microsoft-com:vml" Requires="v">
                  <p:oleObj spid="_x0000_s55499" name="Flash Document" r:id="rId21" imgW="1650960" imgH="1650960" progId="Flash.Movie">
                    <p:embed/>
                  </p:oleObj>
                </mc:Choice>
                <mc:Fallback>
                  <p:oleObj name="Flash Document" r:id="rId21" imgW="1650960" imgH="1650960" progId="Flash.Movie">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1" name="Object 26"/>
            <p:cNvGraphicFramePr>
              <a:graphicFrameLocks noChangeAspect="1"/>
            </p:cNvGraphicFramePr>
            <p:nvPr/>
          </p:nvGraphicFramePr>
          <p:xfrm>
            <a:off x="1121" y="2406"/>
            <a:ext cx="862" cy="862"/>
          </p:xfrm>
          <a:graphic>
            <a:graphicData uri="http://schemas.openxmlformats.org/presentationml/2006/ole">
              <mc:AlternateContent xmlns:mc="http://schemas.openxmlformats.org/markup-compatibility/2006">
                <mc:Choice xmlns:v="urn:schemas-microsoft-com:vml" Requires="v">
                  <p:oleObj spid="_x0000_s55500" name="Flash Document" r:id="rId22" imgW="1650960" imgH="1650960" progId="Flash.Movie">
                    <p:embed/>
                  </p:oleObj>
                </mc:Choice>
                <mc:Fallback>
                  <p:oleObj name="Flash Document" r:id="rId22" imgW="1650960" imgH="1650960" progId="Flash.Movie">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2" name="Object 27"/>
            <p:cNvGraphicFramePr>
              <a:graphicFrameLocks noChangeAspect="1"/>
            </p:cNvGraphicFramePr>
            <p:nvPr/>
          </p:nvGraphicFramePr>
          <p:xfrm>
            <a:off x="1958" y="2399"/>
            <a:ext cx="862" cy="862"/>
          </p:xfrm>
          <a:graphic>
            <a:graphicData uri="http://schemas.openxmlformats.org/presentationml/2006/ole">
              <mc:AlternateContent xmlns:mc="http://schemas.openxmlformats.org/markup-compatibility/2006">
                <mc:Choice xmlns:v="urn:schemas-microsoft-com:vml" Requires="v">
                  <p:oleObj spid="_x0000_s55501" name="Flash Document" r:id="rId23" imgW="1650960" imgH="1650960" progId="Flash.Movie">
                    <p:embed/>
                  </p:oleObj>
                </mc:Choice>
                <mc:Fallback>
                  <p:oleObj name="Flash Document" r:id="rId23" imgW="1650960" imgH="1650960" progId="Flash.Movie">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3852" name="Group 28"/>
          <p:cNvGrpSpPr>
            <a:grpSpLocks/>
          </p:cNvGrpSpPr>
          <p:nvPr/>
        </p:nvGrpSpPr>
        <p:grpSpPr bwMode="auto">
          <a:xfrm>
            <a:off x="2339975" y="4508500"/>
            <a:ext cx="1930400" cy="2039938"/>
            <a:chOff x="2154" y="2822"/>
            <a:chExt cx="1216" cy="1285"/>
          </a:xfrm>
        </p:grpSpPr>
        <p:grpSp>
          <p:nvGrpSpPr>
            <p:cNvPr id="55308" name="Group 29"/>
            <p:cNvGrpSpPr>
              <a:grpSpLocks/>
            </p:cNvGrpSpPr>
            <p:nvPr/>
          </p:nvGrpSpPr>
          <p:grpSpPr bwMode="auto">
            <a:xfrm>
              <a:off x="2154" y="3113"/>
              <a:ext cx="887" cy="994"/>
              <a:chOff x="3048" y="11112"/>
              <a:chExt cx="2217" cy="2485"/>
            </a:xfrm>
          </p:grpSpPr>
          <p:sp>
            <p:nvSpPr>
              <p:cNvPr id="55317" name="Line 30"/>
              <p:cNvSpPr>
                <a:spLocks noChangeShapeType="1"/>
              </p:cNvSpPr>
              <p:nvPr/>
            </p:nvSpPr>
            <p:spPr bwMode="auto">
              <a:xfrm>
                <a:off x="3609"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8" name="Line 31"/>
              <p:cNvSpPr>
                <a:spLocks noChangeShapeType="1"/>
              </p:cNvSpPr>
              <p:nvPr/>
            </p:nvSpPr>
            <p:spPr bwMode="auto">
              <a:xfrm>
                <a:off x="4625"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9" name="Line 32"/>
              <p:cNvSpPr>
                <a:spLocks noChangeShapeType="1"/>
              </p:cNvSpPr>
              <p:nvPr/>
            </p:nvSpPr>
            <p:spPr bwMode="auto">
              <a:xfrm>
                <a:off x="3948"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0" name="Line 33"/>
              <p:cNvSpPr>
                <a:spLocks noChangeShapeType="1"/>
              </p:cNvSpPr>
              <p:nvPr/>
            </p:nvSpPr>
            <p:spPr bwMode="auto">
              <a:xfrm>
                <a:off x="4117"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1" name="Line 34"/>
              <p:cNvSpPr>
                <a:spLocks noChangeShapeType="1"/>
              </p:cNvSpPr>
              <p:nvPr/>
            </p:nvSpPr>
            <p:spPr bwMode="auto">
              <a:xfrm>
                <a:off x="4794"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2" name="Line 35"/>
              <p:cNvSpPr>
                <a:spLocks noChangeShapeType="1"/>
              </p:cNvSpPr>
              <p:nvPr/>
            </p:nvSpPr>
            <p:spPr bwMode="auto">
              <a:xfrm>
                <a:off x="5133"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3" name="Text Box 36"/>
              <p:cNvSpPr txBox="1">
                <a:spLocks noChangeArrowheads="1"/>
              </p:cNvSpPr>
              <p:nvPr/>
            </p:nvSpPr>
            <p:spPr bwMode="auto">
              <a:xfrm>
                <a:off x="3048" y="12398"/>
                <a:ext cx="33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B</a:t>
                </a:r>
                <a:endParaRPr lang="en-US" altLang="zh-CN" sz="1400" i="1">
                  <a:solidFill>
                    <a:srgbClr val="1C1C1C"/>
                  </a:solidFill>
                  <a:latin typeface="Times New Roman" panose="02020603050405020304" pitchFamily="18" charset="0"/>
                  <a:ea typeface="宋体" panose="02010600030101010101" pitchFamily="2" charset="-122"/>
                </a:endParaRPr>
              </a:p>
            </p:txBody>
          </p:sp>
          <p:grpSp>
            <p:nvGrpSpPr>
              <p:cNvPr id="55324" name="Group 37"/>
              <p:cNvGrpSpPr>
                <a:grpSpLocks/>
              </p:cNvGrpSpPr>
              <p:nvPr/>
            </p:nvGrpSpPr>
            <p:grpSpPr bwMode="auto">
              <a:xfrm>
                <a:off x="3102" y="11288"/>
                <a:ext cx="2031" cy="714"/>
                <a:chOff x="3102" y="11288"/>
                <a:chExt cx="2031" cy="714"/>
              </a:xfrm>
            </p:grpSpPr>
            <p:sp>
              <p:nvSpPr>
                <p:cNvPr id="55353" name="Line 38"/>
                <p:cNvSpPr>
                  <a:spLocks noChangeShapeType="1"/>
                </p:cNvSpPr>
                <p:nvPr/>
              </p:nvSpPr>
              <p:spPr bwMode="auto">
                <a:xfrm>
                  <a:off x="3948" y="11288"/>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4" name="Line 39"/>
                <p:cNvSpPr>
                  <a:spLocks noChangeShapeType="1"/>
                </p:cNvSpPr>
                <p:nvPr/>
              </p:nvSpPr>
              <p:spPr bwMode="auto">
                <a:xfrm flipH="1">
                  <a:off x="3609" y="11288"/>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5" name="Line 40"/>
                <p:cNvSpPr>
                  <a:spLocks noChangeShapeType="1"/>
                </p:cNvSpPr>
                <p:nvPr/>
              </p:nvSpPr>
              <p:spPr bwMode="auto">
                <a:xfrm>
                  <a:off x="3609" y="11578"/>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6" name="Line 41"/>
                <p:cNvSpPr>
                  <a:spLocks noChangeShapeType="1"/>
                </p:cNvSpPr>
                <p:nvPr/>
              </p:nvSpPr>
              <p:spPr bwMode="auto">
                <a:xfrm>
                  <a:off x="4117" y="11869"/>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7" name="Line 42"/>
                <p:cNvSpPr>
                  <a:spLocks noChangeShapeType="1"/>
                </p:cNvSpPr>
                <p:nvPr/>
              </p:nvSpPr>
              <p:spPr bwMode="auto">
                <a:xfrm>
                  <a:off x="4625" y="11288"/>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8" name="Line 43"/>
                <p:cNvSpPr>
                  <a:spLocks noChangeShapeType="1"/>
                </p:cNvSpPr>
                <p:nvPr/>
              </p:nvSpPr>
              <p:spPr bwMode="auto">
                <a:xfrm flipH="1">
                  <a:off x="4794" y="11578"/>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9" name="Line 44"/>
                <p:cNvSpPr>
                  <a:spLocks noChangeShapeType="1"/>
                </p:cNvSpPr>
                <p:nvPr/>
              </p:nvSpPr>
              <p:spPr bwMode="auto">
                <a:xfrm>
                  <a:off x="3609" y="11581"/>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0" name="Line 45"/>
                <p:cNvSpPr>
                  <a:spLocks noChangeShapeType="1"/>
                </p:cNvSpPr>
                <p:nvPr/>
              </p:nvSpPr>
              <p:spPr bwMode="auto">
                <a:xfrm flipH="1">
                  <a:off x="4117" y="11291"/>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1" name="Line 46"/>
                <p:cNvSpPr>
                  <a:spLocks noChangeShapeType="1"/>
                </p:cNvSpPr>
                <p:nvPr/>
              </p:nvSpPr>
              <p:spPr bwMode="auto">
                <a:xfrm>
                  <a:off x="3948" y="11291"/>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2" name="Text Box 47"/>
                <p:cNvSpPr txBox="1">
                  <a:spLocks noChangeArrowheads="1"/>
                </p:cNvSpPr>
                <p:nvPr/>
              </p:nvSpPr>
              <p:spPr bwMode="auto">
                <a:xfrm>
                  <a:off x="3102" y="11381"/>
                  <a:ext cx="3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5363" name="Oval 48"/>
                <p:cNvSpPr>
                  <a:spLocks noChangeArrowheads="1"/>
                </p:cNvSpPr>
                <p:nvPr/>
              </p:nvSpPr>
              <p:spPr bwMode="auto">
                <a:xfrm>
                  <a:off x="4668" y="11716"/>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64" name="Oval 49"/>
                <p:cNvSpPr>
                  <a:spLocks noChangeArrowheads="1"/>
                </p:cNvSpPr>
                <p:nvPr/>
              </p:nvSpPr>
              <p:spPr bwMode="auto">
                <a:xfrm>
                  <a:off x="3963" y="1171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65" name="Oval 50"/>
                <p:cNvSpPr>
                  <a:spLocks noChangeArrowheads="1"/>
                </p:cNvSpPr>
                <p:nvPr/>
              </p:nvSpPr>
              <p:spPr bwMode="auto">
                <a:xfrm>
                  <a:off x="3468" y="11407"/>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5325" name="Group 51"/>
              <p:cNvGrpSpPr>
                <a:grpSpLocks/>
              </p:cNvGrpSpPr>
              <p:nvPr/>
            </p:nvGrpSpPr>
            <p:grpSpPr bwMode="auto">
              <a:xfrm>
                <a:off x="3793" y="12088"/>
                <a:ext cx="988" cy="544"/>
                <a:chOff x="3793" y="12088"/>
                <a:chExt cx="988" cy="544"/>
              </a:xfrm>
            </p:grpSpPr>
            <p:sp>
              <p:nvSpPr>
                <p:cNvPr id="55347" name="Line 52"/>
                <p:cNvSpPr>
                  <a:spLocks noChangeShapeType="1"/>
                </p:cNvSpPr>
                <p:nvPr/>
              </p:nvSpPr>
              <p:spPr bwMode="auto">
                <a:xfrm flipH="1">
                  <a:off x="3948" y="12253"/>
                  <a:ext cx="339" cy="28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8" name="Line 53"/>
                <p:cNvSpPr>
                  <a:spLocks noChangeShapeType="1"/>
                </p:cNvSpPr>
                <p:nvPr/>
              </p:nvSpPr>
              <p:spPr bwMode="auto">
                <a:xfrm>
                  <a:off x="4019" y="12520"/>
                  <a:ext cx="677" cy="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9" name="Line 54"/>
                <p:cNvSpPr>
                  <a:spLocks noChangeShapeType="1"/>
                </p:cNvSpPr>
                <p:nvPr/>
              </p:nvSpPr>
              <p:spPr bwMode="auto">
                <a:xfrm>
                  <a:off x="4350" y="12237"/>
                  <a:ext cx="339" cy="29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0" name="Oval 55"/>
                <p:cNvSpPr>
                  <a:spLocks noChangeArrowheads="1"/>
                </p:cNvSpPr>
                <p:nvPr/>
              </p:nvSpPr>
              <p:spPr bwMode="auto">
                <a:xfrm>
                  <a:off x="4183" y="12088"/>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51" name="Oval 56"/>
                <p:cNvSpPr>
                  <a:spLocks noChangeArrowheads="1"/>
                </p:cNvSpPr>
                <p:nvPr/>
              </p:nvSpPr>
              <p:spPr bwMode="auto">
                <a:xfrm>
                  <a:off x="4498" y="12340"/>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52" name="Oval 57"/>
                <p:cNvSpPr>
                  <a:spLocks noChangeArrowheads="1"/>
                </p:cNvSpPr>
                <p:nvPr/>
              </p:nvSpPr>
              <p:spPr bwMode="auto">
                <a:xfrm>
                  <a:off x="3793" y="12349"/>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5326" name="Group 58"/>
              <p:cNvGrpSpPr>
                <a:grpSpLocks/>
              </p:cNvGrpSpPr>
              <p:nvPr/>
            </p:nvGrpSpPr>
            <p:grpSpPr bwMode="auto">
              <a:xfrm>
                <a:off x="3048" y="12743"/>
                <a:ext cx="2213" cy="854"/>
                <a:chOff x="3048" y="12743"/>
                <a:chExt cx="2213" cy="854"/>
              </a:xfrm>
            </p:grpSpPr>
            <p:sp>
              <p:nvSpPr>
                <p:cNvPr id="55331" name="Line 59"/>
                <p:cNvSpPr>
                  <a:spLocks noChangeShapeType="1"/>
                </p:cNvSpPr>
                <p:nvPr/>
              </p:nvSpPr>
              <p:spPr bwMode="auto">
                <a:xfrm>
                  <a:off x="3948" y="12885"/>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2" name="Line 60"/>
                <p:cNvSpPr>
                  <a:spLocks noChangeShapeType="1"/>
                </p:cNvSpPr>
                <p:nvPr/>
              </p:nvSpPr>
              <p:spPr bwMode="auto">
                <a:xfrm flipH="1">
                  <a:off x="3609" y="12885"/>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3" name="Line 61"/>
                <p:cNvSpPr>
                  <a:spLocks noChangeShapeType="1"/>
                </p:cNvSpPr>
                <p:nvPr/>
              </p:nvSpPr>
              <p:spPr bwMode="auto">
                <a:xfrm>
                  <a:off x="3609" y="13175"/>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4" name="Line 62"/>
                <p:cNvSpPr>
                  <a:spLocks noChangeShapeType="1"/>
                </p:cNvSpPr>
                <p:nvPr/>
              </p:nvSpPr>
              <p:spPr bwMode="auto">
                <a:xfrm>
                  <a:off x="4117" y="13466"/>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5" name="Line 63"/>
                <p:cNvSpPr>
                  <a:spLocks noChangeShapeType="1"/>
                </p:cNvSpPr>
                <p:nvPr/>
              </p:nvSpPr>
              <p:spPr bwMode="auto">
                <a:xfrm flipV="1">
                  <a:off x="4794" y="13175"/>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6" name="Line 64"/>
                <p:cNvSpPr>
                  <a:spLocks noChangeShapeType="1"/>
                </p:cNvSpPr>
                <p:nvPr/>
              </p:nvSpPr>
              <p:spPr bwMode="auto">
                <a:xfrm flipH="1" flipV="1">
                  <a:off x="4625" y="12885"/>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7" name="Line 65"/>
                <p:cNvSpPr>
                  <a:spLocks noChangeShapeType="1"/>
                </p:cNvSpPr>
                <p:nvPr/>
              </p:nvSpPr>
              <p:spPr bwMode="auto">
                <a:xfrm>
                  <a:off x="3609" y="13175"/>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8" name="Line 66"/>
                <p:cNvSpPr>
                  <a:spLocks noChangeShapeType="1"/>
                </p:cNvSpPr>
                <p:nvPr/>
              </p:nvSpPr>
              <p:spPr bwMode="auto">
                <a:xfrm>
                  <a:off x="3948" y="12885"/>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9" name="Line 67"/>
                <p:cNvSpPr>
                  <a:spLocks noChangeShapeType="1"/>
                </p:cNvSpPr>
                <p:nvPr/>
              </p:nvSpPr>
              <p:spPr bwMode="auto">
                <a:xfrm flipH="1">
                  <a:off x="4117" y="12885"/>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0" name="Text Box 68"/>
                <p:cNvSpPr txBox="1">
                  <a:spLocks noChangeArrowheads="1"/>
                </p:cNvSpPr>
                <p:nvPr/>
              </p:nvSpPr>
              <p:spPr bwMode="auto">
                <a:xfrm>
                  <a:off x="3048" y="12978"/>
                  <a:ext cx="34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5341" name="Oval 69"/>
                <p:cNvSpPr>
                  <a:spLocks noChangeArrowheads="1"/>
                </p:cNvSpPr>
                <p:nvPr/>
              </p:nvSpPr>
              <p:spPr bwMode="auto">
                <a:xfrm>
                  <a:off x="3828" y="1275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2" name="Oval 70"/>
                <p:cNvSpPr>
                  <a:spLocks noChangeArrowheads="1"/>
                </p:cNvSpPr>
                <p:nvPr/>
              </p:nvSpPr>
              <p:spPr bwMode="auto">
                <a:xfrm>
                  <a:off x="4478" y="1274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3" name="Oval 71"/>
                <p:cNvSpPr>
                  <a:spLocks noChangeArrowheads="1"/>
                </p:cNvSpPr>
                <p:nvPr/>
              </p:nvSpPr>
              <p:spPr bwMode="auto">
                <a:xfrm>
                  <a:off x="4683" y="13311"/>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4" name="Oval 72"/>
                <p:cNvSpPr>
                  <a:spLocks noChangeArrowheads="1"/>
                </p:cNvSpPr>
                <p:nvPr/>
              </p:nvSpPr>
              <p:spPr bwMode="auto">
                <a:xfrm>
                  <a:off x="3978" y="1331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5" name="Oval 73"/>
                <p:cNvSpPr>
                  <a:spLocks noChangeArrowheads="1"/>
                </p:cNvSpPr>
                <p:nvPr/>
              </p:nvSpPr>
              <p:spPr bwMode="auto">
                <a:xfrm>
                  <a:off x="3483" y="13002"/>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6" name="Oval 74"/>
                <p:cNvSpPr>
                  <a:spLocks noChangeArrowheads="1"/>
                </p:cNvSpPr>
                <p:nvPr/>
              </p:nvSpPr>
              <p:spPr bwMode="auto">
                <a:xfrm>
                  <a:off x="4978" y="1304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5327" name="Group 75"/>
              <p:cNvGrpSpPr>
                <a:grpSpLocks/>
              </p:cNvGrpSpPr>
              <p:nvPr/>
            </p:nvGrpSpPr>
            <p:grpSpPr bwMode="auto">
              <a:xfrm>
                <a:off x="3825" y="11112"/>
                <a:ext cx="1440" cy="562"/>
                <a:chOff x="3840" y="11154"/>
                <a:chExt cx="1440" cy="562"/>
              </a:xfrm>
            </p:grpSpPr>
            <p:sp>
              <p:nvSpPr>
                <p:cNvPr id="55328" name="Oval 76"/>
                <p:cNvSpPr>
                  <a:spLocks noChangeArrowheads="1"/>
                </p:cNvSpPr>
                <p:nvPr/>
              </p:nvSpPr>
              <p:spPr bwMode="auto">
                <a:xfrm>
                  <a:off x="3840" y="1117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29" name="Oval 77"/>
                <p:cNvSpPr>
                  <a:spLocks noChangeArrowheads="1"/>
                </p:cNvSpPr>
                <p:nvPr/>
              </p:nvSpPr>
              <p:spPr bwMode="auto">
                <a:xfrm>
                  <a:off x="4490" y="1115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30" name="Oval 78"/>
                <p:cNvSpPr>
                  <a:spLocks noChangeArrowheads="1"/>
                </p:cNvSpPr>
                <p:nvPr/>
              </p:nvSpPr>
              <p:spPr bwMode="auto">
                <a:xfrm>
                  <a:off x="4997" y="1143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55309" name="Line 79"/>
            <p:cNvSpPr>
              <a:spLocks noChangeShapeType="1"/>
            </p:cNvSpPr>
            <p:nvPr/>
          </p:nvSpPr>
          <p:spPr bwMode="auto">
            <a:xfrm>
              <a:off x="3025" y="3285"/>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0" name="Line 80"/>
            <p:cNvSpPr>
              <a:spLocks noChangeShapeType="1"/>
            </p:cNvSpPr>
            <p:nvPr/>
          </p:nvSpPr>
          <p:spPr bwMode="auto">
            <a:xfrm>
              <a:off x="3016" y="3929"/>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1" name="Line 81"/>
            <p:cNvSpPr>
              <a:spLocks noChangeShapeType="1"/>
            </p:cNvSpPr>
            <p:nvPr/>
          </p:nvSpPr>
          <p:spPr bwMode="auto">
            <a:xfrm>
              <a:off x="3152" y="3294"/>
              <a:ext cx="0" cy="635"/>
            </a:xfrm>
            <a:prstGeom prst="line">
              <a:avLst/>
            </a:prstGeom>
            <a:noFill/>
            <a:ln w="508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2" name="Text Box 82"/>
            <p:cNvSpPr txBox="1">
              <a:spLocks noChangeArrowheads="1"/>
            </p:cNvSpPr>
            <p:nvPr/>
          </p:nvSpPr>
          <p:spPr bwMode="auto">
            <a:xfrm>
              <a:off x="3144" y="3475"/>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c</a:t>
              </a:r>
            </a:p>
          </p:txBody>
        </p:sp>
        <p:sp>
          <p:nvSpPr>
            <p:cNvPr id="55313" name="Text Box 83"/>
            <p:cNvSpPr txBox="1">
              <a:spLocks noChangeArrowheads="1"/>
            </p:cNvSpPr>
            <p:nvPr/>
          </p:nvSpPr>
          <p:spPr bwMode="auto">
            <a:xfrm>
              <a:off x="2553" y="282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a</a:t>
              </a:r>
            </a:p>
          </p:txBody>
        </p:sp>
        <p:sp>
          <p:nvSpPr>
            <p:cNvPr id="55314" name="Line 84"/>
            <p:cNvSpPr>
              <a:spLocks noChangeShapeType="1"/>
            </p:cNvSpPr>
            <p:nvPr/>
          </p:nvSpPr>
          <p:spPr bwMode="auto">
            <a:xfrm flipV="1">
              <a:off x="2517" y="2976"/>
              <a:ext cx="0"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5" name="Line 85"/>
            <p:cNvSpPr>
              <a:spLocks noChangeShapeType="1"/>
            </p:cNvSpPr>
            <p:nvPr/>
          </p:nvSpPr>
          <p:spPr bwMode="auto">
            <a:xfrm flipV="1">
              <a:off x="2789" y="2931"/>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6" name="Line 86"/>
            <p:cNvSpPr>
              <a:spLocks noChangeShapeType="1"/>
            </p:cNvSpPr>
            <p:nvPr/>
          </p:nvSpPr>
          <p:spPr bwMode="auto">
            <a:xfrm>
              <a:off x="2517" y="3067"/>
              <a:ext cx="272" cy="0"/>
            </a:xfrm>
            <a:prstGeom prst="line">
              <a:avLst/>
            </a:prstGeom>
            <a:noFill/>
            <a:ln w="381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 calcmode="lin" valueType="num">
                                      <p:cBhvr additive="base">
                                        <p:cTn id="7" dur="500" fill="hold"/>
                                        <p:tgtEl>
                                          <p:spTgt spid="333827"/>
                                        </p:tgtEl>
                                        <p:attrNameLst>
                                          <p:attrName>ppt_x</p:attrName>
                                        </p:attrNameLst>
                                      </p:cBhvr>
                                      <p:tavLst>
                                        <p:tav tm="0">
                                          <p:val>
                                            <p:strVal val="#ppt_x"/>
                                          </p:val>
                                        </p:tav>
                                        <p:tav tm="100000">
                                          <p:val>
                                            <p:strVal val="#ppt_x"/>
                                          </p:val>
                                        </p:tav>
                                      </p:tavLst>
                                    </p:anim>
                                    <p:anim calcmode="lin" valueType="num">
                                      <p:cBhvr additive="base">
                                        <p:cTn id="8" dur="500" fill="hold"/>
                                        <p:tgtEl>
                                          <p:spTgt spid="3338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3835"/>
                                        </p:tgtEl>
                                        <p:attrNameLst>
                                          <p:attrName>style.visibility</p:attrName>
                                        </p:attrNameLst>
                                      </p:cBhvr>
                                      <p:to>
                                        <p:strVal val="visible"/>
                                      </p:to>
                                    </p:set>
                                    <p:anim calcmode="lin" valueType="num">
                                      <p:cBhvr additive="base">
                                        <p:cTn id="13" dur="500" fill="hold"/>
                                        <p:tgtEl>
                                          <p:spTgt spid="333835"/>
                                        </p:tgtEl>
                                        <p:attrNameLst>
                                          <p:attrName>ppt_x</p:attrName>
                                        </p:attrNameLst>
                                      </p:cBhvr>
                                      <p:tavLst>
                                        <p:tav tm="0">
                                          <p:val>
                                            <p:strVal val="#ppt_x"/>
                                          </p:val>
                                        </p:tav>
                                        <p:tav tm="100000">
                                          <p:val>
                                            <p:strVal val="#ppt_x"/>
                                          </p:val>
                                        </p:tav>
                                      </p:tavLst>
                                    </p:anim>
                                    <p:anim calcmode="lin" valueType="num">
                                      <p:cBhvr additive="base">
                                        <p:cTn id="14" dur="500" fill="hold"/>
                                        <p:tgtEl>
                                          <p:spTgt spid="33383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3844"/>
                                        </p:tgtEl>
                                        <p:attrNameLst>
                                          <p:attrName>style.visibility</p:attrName>
                                        </p:attrNameLst>
                                      </p:cBhvr>
                                      <p:to>
                                        <p:strVal val="visible"/>
                                      </p:to>
                                    </p:set>
                                    <p:anim calcmode="lin" valueType="num">
                                      <p:cBhvr additive="base">
                                        <p:cTn id="19" dur="500" fill="hold"/>
                                        <p:tgtEl>
                                          <p:spTgt spid="333844"/>
                                        </p:tgtEl>
                                        <p:attrNameLst>
                                          <p:attrName>ppt_x</p:attrName>
                                        </p:attrNameLst>
                                      </p:cBhvr>
                                      <p:tavLst>
                                        <p:tav tm="0">
                                          <p:val>
                                            <p:strVal val="#ppt_x"/>
                                          </p:val>
                                        </p:tav>
                                        <p:tav tm="100000">
                                          <p:val>
                                            <p:strVal val="#ppt_x"/>
                                          </p:val>
                                        </p:tav>
                                      </p:tavLst>
                                    </p:anim>
                                    <p:anim calcmode="lin" valueType="num">
                                      <p:cBhvr additive="base">
                                        <p:cTn id="20" dur="500" fill="hold"/>
                                        <p:tgtEl>
                                          <p:spTgt spid="33384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33840"/>
                                        </p:tgtEl>
                                        <p:attrNameLst>
                                          <p:attrName>style.visibility</p:attrName>
                                        </p:attrNameLst>
                                      </p:cBhvr>
                                      <p:to>
                                        <p:strVal val="visible"/>
                                      </p:to>
                                    </p:set>
                                    <p:animEffect transition="in" filter="strips(downRight)">
                                      <p:cBhvr>
                                        <p:cTn id="25" dur="500"/>
                                        <p:tgtEl>
                                          <p:spTgt spid="33384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333841"/>
                                        </p:tgtEl>
                                        <p:attrNameLst>
                                          <p:attrName>style.visibility</p:attrName>
                                        </p:attrNameLst>
                                      </p:cBhvr>
                                      <p:to>
                                        <p:strVal val="visible"/>
                                      </p:to>
                                    </p:set>
                                    <p:animEffect transition="in" filter="slide(fromBottom)">
                                      <p:cBhvr>
                                        <p:cTn id="30" dur="500"/>
                                        <p:tgtEl>
                                          <p:spTgt spid="3338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33842"/>
                                        </p:tgtEl>
                                        <p:attrNameLst>
                                          <p:attrName>style.visibility</p:attrName>
                                        </p:attrNameLst>
                                      </p:cBhvr>
                                      <p:to>
                                        <p:strVal val="visible"/>
                                      </p:to>
                                    </p:set>
                                    <p:animEffect transition="in" filter="checkerboard(across)">
                                      <p:cBhvr>
                                        <p:cTn id="35" dur="500"/>
                                        <p:tgtEl>
                                          <p:spTgt spid="33384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nodeType="clickEffect">
                                  <p:stCondLst>
                                    <p:cond delay="0"/>
                                  </p:stCondLst>
                                  <p:childTnLst>
                                    <p:set>
                                      <p:cBhvr>
                                        <p:cTn id="39" dur="1" fill="hold">
                                          <p:stCondLst>
                                            <p:cond delay="0"/>
                                          </p:stCondLst>
                                        </p:cTn>
                                        <p:tgtEl>
                                          <p:spTgt spid="333839"/>
                                        </p:tgtEl>
                                        <p:attrNameLst>
                                          <p:attrName>style.visibility</p:attrName>
                                        </p:attrNameLst>
                                      </p:cBhvr>
                                      <p:to>
                                        <p:strVal val="visible"/>
                                      </p:to>
                                    </p:set>
                                    <p:anim calcmode="lin" valueType="num">
                                      <p:cBhvr additive="base">
                                        <p:cTn id="40" dur="500" fill="hold"/>
                                        <p:tgtEl>
                                          <p:spTgt spid="333839"/>
                                        </p:tgtEl>
                                        <p:attrNameLst>
                                          <p:attrName>ppt_x</p:attrName>
                                        </p:attrNameLst>
                                      </p:cBhvr>
                                      <p:tavLst>
                                        <p:tav tm="0">
                                          <p:val>
                                            <p:strVal val="1+#ppt_w/2"/>
                                          </p:val>
                                        </p:tav>
                                        <p:tav tm="100000">
                                          <p:val>
                                            <p:strVal val="#ppt_x"/>
                                          </p:val>
                                        </p:tav>
                                      </p:tavLst>
                                    </p:anim>
                                    <p:anim calcmode="lin" valueType="num">
                                      <p:cBhvr additive="base">
                                        <p:cTn id="41" dur="500" fill="hold"/>
                                        <p:tgtEl>
                                          <p:spTgt spid="333839"/>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333843"/>
                                        </p:tgtEl>
                                        <p:attrNameLst>
                                          <p:attrName>style.visibility</p:attrName>
                                        </p:attrNameLst>
                                      </p:cBhvr>
                                      <p:to>
                                        <p:strVal val="visible"/>
                                      </p:to>
                                    </p:set>
                                    <p:animEffect transition="in" filter="slide(fromRight)">
                                      <p:cBhvr>
                                        <p:cTn id="46" dur="500"/>
                                        <p:tgtEl>
                                          <p:spTgt spid="33384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8" fill="hold" nodeType="clickEffect">
                                  <p:stCondLst>
                                    <p:cond delay="0"/>
                                  </p:stCondLst>
                                  <p:childTnLst>
                                    <p:set>
                                      <p:cBhvr>
                                        <p:cTn id="50" dur="1" fill="hold">
                                          <p:stCondLst>
                                            <p:cond delay="0"/>
                                          </p:stCondLst>
                                        </p:cTn>
                                        <p:tgtEl>
                                          <p:spTgt spid="333852"/>
                                        </p:tgtEl>
                                        <p:attrNameLst>
                                          <p:attrName>style.visibility</p:attrName>
                                        </p:attrNameLst>
                                      </p:cBhvr>
                                      <p:to>
                                        <p:strVal val="visible"/>
                                      </p:to>
                                    </p:set>
                                    <p:animEffect transition="in" filter="slide(fromLeft)">
                                      <p:cBhvr>
                                        <p:cTn id="51" dur="500"/>
                                        <p:tgtEl>
                                          <p:spTgt spid="333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40" grpId="0" animBg="1"/>
      <p:bldP spid="333842" grpId="0" animBg="1"/>
      <p:bldP spid="3338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en-US" altLang="zh-CN" dirty="0" err="1" smtClean="0">
                <a:effectLst/>
              </a:rPr>
              <a:t>Be,Mg,Zn,Cd</a:t>
            </a:r>
            <a:r>
              <a:rPr lang="zh-CN" altLang="en-US" dirty="0" smtClean="0">
                <a:effectLst/>
              </a:rPr>
              <a:t>等</a:t>
            </a:r>
            <a:r>
              <a:rPr lang="en-US" altLang="zh-CN" dirty="0" smtClean="0"/>
              <a:t>——</a:t>
            </a:r>
            <a:r>
              <a:rPr lang="zh-CN" altLang="en-US" dirty="0" smtClean="0"/>
              <a:t>六角密排结构</a:t>
            </a:r>
            <a:r>
              <a:rPr lang="en-US" altLang="zh-CN" dirty="0" smtClean="0"/>
              <a:t>(hcp)</a:t>
            </a:r>
            <a:endParaRPr lang="zh-CN" altLang="en-US" dirty="0" smtClean="0">
              <a:effectLst/>
            </a:endParaRPr>
          </a:p>
        </p:txBody>
      </p:sp>
      <p:pic>
        <p:nvPicPr>
          <p:cNvPr id="56323" name="Picture 5" descr="hcp-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916113"/>
            <a:ext cx="18478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6" descr="六方堆积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60575"/>
            <a:ext cx="4537075"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3852" name="Group 28"/>
          <p:cNvGrpSpPr>
            <a:grpSpLocks/>
          </p:cNvGrpSpPr>
          <p:nvPr/>
        </p:nvGrpSpPr>
        <p:grpSpPr bwMode="auto">
          <a:xfrm>
            <a:off x="6227763" y="4149725"/>
            <a:ext cx="1930400" cy="2039938"/>
            <a:chOff x="2154" y="2822"/>
            <a:chExt cx="1216" cy="1285"/>
          </a:xfrm>
        </p:grpSpPr>
        <p:grpSp>
          <p:nvGrpSpPr>
            <p:cNvPr id="56326" name="Group 29"/>
            <p:cNvGrpSpPr>
              <a:grpSpLocks/>
            </p:cNvGrpSpPr>
            <p:nvPr/>
          </p:nvGrpSpPr>
          <p:grpSpPr bwMode="auto">
            <a:xfrm>
              <a:off x="2154" y="3113"/>
              <a:ext cx="887" cy="994"/>
              <a:chOff x="3048" y="11112"/>
              <a:chExt cx="2217" cy="2485"/>
            </a:xfrm>
          </p:grpSpPr>
          <p:sp>
            <p:nvSpPr>
              <p:cNvPr id="56335" name="Line 30"/>
              <p:cNvSpPr>
                <a:spLocks noChangeShapeType="1"/>
              </p:cNvSpPr>
              <p:nvPr/>
            </p:nvSpPr>
            <p:spPr bwMode="auto">
              <a:xfrm>
                <a:off x="3609"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Line 31"/>
              <p:cNvSpPr>
                <a:spLocks noChangeShapeType="1"/>
              </p:cNvSpPr>
              <p:nvPr/>
            </p:nvSpPr>
            <p:spPr bwMode="auto">
              <a:xfrm>
                <a:off x="4625"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Line 32"/>
              <p:cNvSpPr>
                <a:spLocks noChangeShapeType="1"/>
              </p:cNvSpPr>
              <p:nvPr/>
            </p:nvSpPr>
            <p:spPr bwMode="auto">
              <a:xfrm>
                <a:off x="3948"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Line 33"/>
              <p:cNvSpPr>
                <a:spLocks noChangeShapeType="1"/>
              </p:cNvSpPr>
              <p:nvPr/>
            </p:nvSpPr>
            <p:spPr bwMode="auto">
              <a:xfrm>
                <a:off x="4117"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Line 34"/>
              <p:cNvSpPr>
                <a:spLocks noChangeShapeType="1"/>
              </p:cNvSpPr>
              <p:nvPr/>
            </p:nvSpPr>
            <p:spPr bwMode="auto">
              <a:xfrm>
                <a:off x="4794"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35"/>
              <p:cNvSpPr>
                <a:spLocks noChangeShapeType="1"/>
              </p:cNvSpPr>
              <p:nvPr/>
            </p:nvSpPr>
            <p:spPr bwMode="auto">
              <a:xfrm>
                <a:off x="5133"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Text Box 36"/>
              <p:cNvSpPr txBox="1">
                <a:spLocks noChangeArrowheads="1"/>
              </p:cNvSpPr>
              <p:nvPr/>
            </p:nvSpPr>
            <p:spPr bwMode="auto">
              <a:xfrm>
                <a:off x="3048" y="12398"/>
                <a:ext cx="33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B</a:t>
                </a:r>
                <a:endParaRPr lang="en-US" altLang="zh-CN" sz="1400" i="1">
                  <a:solidFill>
                    <a:srgbClr val="1C1C1C"/>
                  </a:solidFill>
                  <a:latin typeface="Times New Roman" panose="02020603050405020304" pitchFamily="18" charset="0"/>
                  <a:ea typeface="宋体" panose="02010600030101010101" pitchFamily="2" charset="-122"/>
                </a:endParaRPr>
              </a:p>
            </p:txBody>
          </p:sp>
          <p:grpSp>
            <p:nvGrpSpPr>
              <p:cNvPr id="56342" name="Group 37"/>
              <p:cNvGrpSpPr>
                <a:grpSpLocks/>
              </p:cNvGrpSpPr>
              <p:nvPr/>
            </p:nvGrpSpPr>
            <p:grpSpPr bwMode="auto">
              <a:xfrm>
                <a:off x="3102" y="11288"/>
                <a:ext cx="2031" cy="714"/>
                <a:chOff x="3102" y="11288"/>
                <a:chExt cx="2031" cy="714"/>
              </a:xfrm>
            </p:grpSpPr>
            <p:sp>
              <p:nvSpPr>
                <p:cNvPr id="56371" name="Line 38"/>
                <p:cNvSpPr>
                  <a:spLocks noChangeShapeType="1"/>
                </p:cNvSpPr>
                <p:nvPr/>
              </p:nvSpPr>
              <p:spPr bwMode="auto">
                <a:xfrm>
                  <a:off x="3948" y="11288"/>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2" name="Line 39"/>
                <p:cNvSpPr>
                  <a:spLocks noChangeShapeType="1"/>
                </p:cNvSpPr>
                <p:nvPr/>
              </p:nvSpPr>
              <p:spPr bwMode="auto">
                <a:xfrm flipH="1">
                  <a:off x="3609" y="11288"/>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3" name="Line 40"/>
                <p:cNvSpPr>
                  <a:spLocks noChangeShapeType="1"/>
                </p:cNvSpPr>
                <p:nvPr/>
              </p:nvSpPr>
              <p:spPr bwMode="auto">
                <a:xfrm>
                  <a:off x="3609" y="11578"/>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4" name="Line 41"/>
                <p:cNvSpPr>
                  <a:spLocks noChangeShapeType="1"/>
                </p:cNvSpPr>
                <p:nvPr/>
              </p:nvSpPr>
              <p:spPr bwMode="auto">
                <a:xfrm>
                  <a:off x="4117" y="11869"/>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5" name="Line 42"/>
                <p:cNvSpPr>
                  <a:spLocks noChangeShapeType="1"/>
                </p:cNvSpPr>
                <p:nvPr/>
              </p:nvSpPr>
              <p:spPr bwMode="auto">
                <a:xfrm>
                  <a:off x="4625" y="11288"/>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6" name="Line 43"/>
                <p:cNvSpPr>
                  <a:spLocks noChangeShapeType="1"/>
                </p:cNvSpPr>
                <p:nvPr/>
              </p:nvSpPr>
              <p:spPr bwMode="auto">
                <a:xfrm flipH="1">
                  <a:off x="4794" y="11578"/>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7" name="Line 44"/>
                <p:cNvSpPr>
                  <a:spLocks noChangeShapeType="1"/>
                </p:cNvSpPr>
                <p:nvPr/>
              </p:nvSpPr>
              <p:spPr bwMode="auto">
                <a:xfrm>
                  <a:off x="3609" y="11581"/>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8" name="Line 45"/>
                <p:cNvSpPr>
                  <a:spLocks noChangeShapeType="1"/>
                </p:cNvSpPr>
                <p:nvPr/>
              </p:nvSpPr>
              <p:spPr bwMode="auto">
                <a:xfrm flipH="1">
                  <a:off x="4117" y="11291"/>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9" name="Line 46"/>
                <p:cNvSpPr>
                  <a:spLocks noChangeShapeType="1"/>
                </p:cNvSpPr>
                <p:nvPr/>
              </p:nvSpPr>
              <p:spPr bwMode="auto">
                <a:xfrm>
                  <a:off x="3948" y="11291"/>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0" name="Text Box 47"/>
                <p:cNvSpPr txBox="1">
                  <a:spLocks noChangeArrowheads="1"/>
                </p:cNvSpPr>
                <p:nvPr/>
              </p:nvSpPr>
              <p:spPr bwMode="auto">
                <a:xfrm>
                  <a:off x="3102" y="11381"/>
                  <a:ext cx="3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6381" name="Oval 48"/>
                <p:cNvSpPr>
                  <a:spLocks noChangeArrowheads="1"/>
                </p:cNvSpPr>
                <p:nvPr/>
              </p:nvSpPr>
              <p:spPr bwMode="auto">
                <a:xfrm>
                  <a:off x="4668" y="11716"/>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82" name="Oval 49"/>
                <p:cNvSpPr>
                  <a:spLocks noChangeArrowheads="1"/>
                </p:cNvSpPr>
                <p:nvPr/>
              </p:nvSpPr>
              <p:spPr bwMode="auto">
                <a:xfrm>
                  <a:off x="3963" y="1171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83" name="Oval 50"/>
                <p:cNvSpPr>
                  <a:spLocks noChangeArrowheads="1"/>
                </p:cNvSpPr>
                <p:nvPr/>
              </p:nvSpPr>
              <p:spPr bwMode="auto">
                <a:xfrm>
                  <a:off x="3468" y="11407"/>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6343" name="Group 51"/>
              <p:cNvGrpSpPr>
                <a:grpSpLocks/>
              </p:cNvGrpSpPr>
              <p:nvPr/>
            </p:nvGrpSpPr>
            <p:grpSpPr bwMode="auto">
              <a:xfrm>
                <a:off x="3793" y="12088"/>
                <a:ext cx="988" cy="544"/>
                <a:chOff x="3793" y="12088"/>
                <a:chExt cx="988" cy="544"/>
              </a:xfrm>
            </p:grpSpPr>
            <p:sp>
              <p:nvSpPr>
                <p:cNvPr id="56365" name="Line 52"/>
                <p:cNvSpPr>
                  <a:spLocks noChangeShapeType="1"/>
                </p:cNvSpPr>
                <p:nvPr/>
              </p:nvSpPr>
              <p:spPr bwMode="auto">
                <a:xfrm flipH="1">
                  <a:off x="3948" y="12253"/>
                  <a:ext cx="339" cy="28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6" name="Line 53"/>
                <p:cNvSpPr>
                  <a:spLocks noChangeShapeType="1"/>
                </p:cNvSpPr>
                <p:nvPr/>
              </p:nvSpPr>
              <p:spPr bwMode="auto">
                <a:xfrm>
                  <a:off x="4019" y="12520"/>
                  <a:ext cx="677" cy="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7" name="Line 54"/>
                <p:cNvSpPr>
                  <a:spLocks noChangeShapeType="1"/>
                </p:cNvSpPr>
                <p:nvPr/>
              </p:nvSpPr>
              <p:spPr bwMode="auto">
                <a:xfrm>
                  <a:off x="4350" y="12237"/>
                  <a:ext cx="339" cy="29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8" name="Oval 55"/>
                <p:cNvSpPr>
                  <a:spLocks noChangeArrowheads="1"/>
                </p:cNvSpPr>
                <p:nvPr/>
              </p:nvSpPr>
              <p:spPr bwMode="auto">
                <a:xfrm>
                  <a:off x="4183" y="12088"/>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9" name="Oval 56"/>
                <p:cNvSpPr>
                  <a:spLocks noChangeArrowheads="1"/>
                </p:cNvSpPr>
                <p:nvPr/>
              </p:nvSpPr>
              <p:spPr bwMode="auto">
                <a:xfrm>
                  <a:off x="4498" y="12340"/>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70" name="Oval 57"/>
                <p:cNvSpPr>
                  <a:spLocks noChangeArrowheads="1"/>
                </p:cNvSpPr>
                <p:nvPr/>
              </p:nvSpPr>
              <p:spPr bwMode="auto">
                <a:xfrm>
                  <a:off x="3793" y="12349"/>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6344" name="Group 58"/>
              <p:cNvGrpSpPr>
                <a:grpSpLocks/>
              </p:cNvGrpSpPr>
              <p:nvPr/>
            </p:nvGrpSpPr>
            <p:grpSpPr bwMode="auto">
              <a:xfrm>
                <a:off x="3048" y="12743"/>
                <a:ext cx="2213" cy="854"/>
                <a:chOff x="3048" y="12743"/>
                <a:chExt cx="2213" cy="854"/>
              </a:xfrm>
            </p:grpSpPr>
            <p:sp>
              <p:nvSpPr>
                <p:cNvPr id="56349" name="Line 59"/>
                <p:cNvSpPr>
                  <a:spLocks noChangeShapeType="1"/>
                </p:cNvSpPr>
                <p:nvPr/>
              </p:nvSpPr>
              <p:spPr bwMode="auto">
                <a:xfrm>
                  <a:off x="3948" y="12885"/>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60"/>
                <p:cNvSpPr>
                  <a:spLocks noChangeShapeType="1"/>
                </p:cNvSpPr>
                <p:nvPr/>
              </p:nvSpPr>
              <p:spPr bwMode="auto">
                <a:xfrm flipH="1">
                  <a:off x="3609" y="12885"/>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1" name="Line 61"/>
                <p:cNvSpPr>
                  <a:spLocks noChangeShapeType="1"/>
                </p:cNvSpPr>
                <p:nvPr/>
              </p:nvSpPr>
              <p:spPr bwMode="auto">
                <a:xfrm>
                  <a:off x="3609" y="13175"/>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Line 62"/>
                <p:cNvSpPr>
                  <a:spLocks noChangeShapeType="1"/>
                </p:cNvSpPr>
                <p:nvPr/>
              </p:nvSpPr>
              <p:spPr bwMode="auto">
                <a:xfrm>
                  <a:off x="4117" y="13466"/>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63"/>
                <p:cNvSpPr>
                  <a:spLocks noChangeShapeType="1"/>
                </p:cNvSpPr>
                <p:nvPr/>
              </p:nvSpPr>
              <p:spPr bwMode="auto">
                <a:xfrm flipV="1">
                  <a:off x="4794" y="13175"/>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64"/>
                <p:cNvSpPr>
                  <a:spLocks noChangeShapeType="1"/>
                </p:cNvSpPr>
                <p:nvPr/>
              </p:nvSpPr>
              <p:spPr bwMode="auto">
                <a:xfrm flipH="1" flipV="1">
                  <a:off x="4625" y="12885"/>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65"/>
                <p:cNvSpPr>
                  <a:spLocks noChangeShapeType="1"/>
                </p:cNvSpPr>
                <p:nvPr/>
              </p:nvSpPr>
              <p:spPr bwMode="auto">
                <a:xfrm>
                  <a:off x="3609" y="13175"/>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66"/>
                <p:cNvSpPr>
                  <a:spLocks noChangeShapeType="1"/>
                </p:cNvSpPr>
                <p:nvPr/>
              </p:nvSpPr>
              <p:spPr bwMode="auto">
                <a:xfrm>
                  <a:off x="3948" y="12885"/>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Line 67"/>
                <p:cNvSpPr>
                  <a:spLocks noChangeShapeType="1"/>
                </p:cNvSpPr>
                <p:nvPr/>
              </p:nvSpPr>
              <p:spPr bwMode="auto">
                <a:xfrm flipH="1">
                  <a:off x="4117" y="12885"/>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68"/>
                <p:cNvSpPr txBox="1">
                  <a:spLocks noChangeArrowheads="1"/>
                </p:cNvSpPr>
                <p:nvPr/>
              </p:nvSpPr>
              <p:spPr bwMode="auto">
                <a:xfrm>
                  <a:off x="3048" y="12978"/>
                  <a:ext cx="34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6359" name="Oval 69"/>
                <p:cNvSpPr>
                  <a:spLocks noChangeArrowheads="1"/>
                </p:cNvSpPr>
                <p:nvPr/>
              </p:nvSpPr>
              <p:spPr bwMode="auto">
                <a:xfrm>
                  <a:off x="3828" y="1275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0" name="Oval 70"/>
                <p:cNvSpPr>
                  <a:spLocks noChangeArrowheads="1"/>
                </p:cNvSpPr>
                <p:nvPr/>
              </p:nvSpPr>
              <p:spPr bwMode="auto">
                <a:xfrm>
                  <a:off x="4478" y="1274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1" name="Oval 71"/>
                <p:cNvSpPr>
                  <a:spLocks noChangeArrowheads="1"/>
                </p:cNvSpPr>
                <p:nvPr/>
              </p:nvSpPr>
              <p:spPr bwMode="auto">
                <a:xfrm>
                  <a:off x="4683" y="13311"/>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2" name="Oval 72"/>
                <p:cNvSpPr>
                  <a:spLocks noChangeArrowheads="1"/>
                </p:cNvSpPr>
                <p:nvPr/>
              </p:nvSpPr>
              <p:spPr bwMode="auto">
                <a:xfrm>
                  <a:off x="3978" y="1331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3" name="Oval 73"/>
                <p:cNvSpPr>
                  <a:spLocks noChangeArrowheads="1"/>
                </p:cNvSpPr>
                <p:nvPr/>
              </p:nvSpPr>
              <p:spPr bwMode="auto">
                <a:xfrm>
                  <a:off x="3483" y="13002"/>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4" name="Oval 74"/>
                <p:cNvSpPr>
                  <a:spLocks noChangeArrowheads="1"/>
                </p:cNvSpPr>
                <p:nvPr/>
              </p:nvSpPr>
              <p:spPr bwMode="auto">
                <a:xfrm>
                  <a:off x="4978" y="1304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6345" name="Group 75"/>
              <p:cNvGrpSpPr>
                <a:grpSpLocks/>
              </p:cNvGrpSpPr>
              <p:nvPr/>
            </p:nvGrpSpPr>
            <p:grpSpPr bwMode="auto">
              <a:xfrm>
                <a:off x="3825" y="11112"/>
                <a:ext cx="1440" cy="562"/>
                <a:chOff x="3840" y="11154"/>
                <a:chExt cx="1440" cy="562"/>
              </a:xfrm>
            </p:grpSpPr>
            <p:sp>
              <p:nvSpPr>
                <p:cNvPr id="56346" name="Oval 76"/>
                <p:cNvSpPr>
                  <a:spLocks noChangeArrowheads="1"/>
                </p:cNvSpPr>
                <p:nvPr/>
              </p:nvSpPr>
              <p:spPr bwMode="auto">
                <a:xfrm>
                  <a:off x="3840" y="1117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47" name="Oval 77"/>
                <p:cNvSpPr>
                  <a:spLocks noChangeArrowheads="1"/>
                </p:cNvSpPr>
                <p:nvPr/>
              </p:nvSpPr>
              <p:spPr bwMode="auto">
                <a:xfrm>
                  <a:off x="4490" y="1115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48" name="Oval 78"/>
                <p:cNvSpPr>
                  <a:spLocks noChangeArrowheads="1"/>
                </p:cNvSpPr>
                <p:nvPr/>
              </p:nvSpPr>
              <p:spPr bwMode="auto">
                <a:xfrm>
                  <a:off x="4997" y="1143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56327" name="Line 79"/>
            <p:cNvSpPr>
              <a:spLocks noChangeShapeType="1"/>
            </p:cNvSpPr>
            <p:nvPr/>
          </p:nvSpPr>
          <p:spPr bwMode="auto">
            <a:xfrm>
              <a:off x="3025" y="3285"/>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28" name="Line 80"/>
            <p:cNvSpPr>
              <a:spLocks noChangeShapeType="1"/>
            </p:cNvSpPr>
            <p:nvPr/>
          </p:nvSpPr>
          <p:spPr bwMode="auto">
            <a:xfrm>
              <a:off x="3016" y="3929"/>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29" name="Line 81"/>
            <p:cNvSpPr>
              <a:spLocks noChangeShapeType="1"/>
            </p:cNvSpPr>
            <p:nvPr/>
          </p:nvSpPr>
          <p:spPr bwMode="auto">
            <a:xfrm>
              <a:off x="3152" y="3294"/>
              <a:ext cx="0" cy="635"/>
            </a:xfrm>
            <a:prstGeom prst="line">
              <a:avLst/>
            </a:prstGeom>
            <a:noFill/>
            <a:ln w="508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0" name="Text Box 82"/>
            <p:cNvSpPr txBox="1">
              <a:spLocks noChangeArrowheads="1"/>
            </p:cNvSpPr>
            <p:nvPr/>
          </p:nvSpPr>
          <p:spPr bwMode="auto">
            <a:xfrm>
              <a:off x="3144" y="3475"/>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c</a:t>
              </a:r>
            </a:p>
          </p:txBody>
        </p:sp>
        <p:sp>
          <p:nvSpPr>
            <p:cNvPr id="56331" name="Text Box 83"/>
            <p:cNvSpPr txBox="1">
              <a:spLocks noChangeArrowheads="1"/>
            </p:cNvSpPr>
            <p:nvPr/>
          </p:nvSpPr>
          <p:spPr bwMode="auto">
            <a:xfrm>
              <a:off x="2553" y="282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a</a:t>
              </a:r>
            </a:p>
          </p:txBody>
        </p:sp>
        <p:sp>
          <p:nvSpPr>
            <p:cNvPr id="56332" name="Line 84"/>
            <p:cNvSpPr>
              <a:spLocks noChangeShapeType="1"/>
            </p:cNvSpPr>
            <p:nvPr/>
          </p:nvSpPr>
          <p:spPr bwMode="auto">
            <a:xfrm flipV="1">
              <a:off x="2517" y="2976"/>
              <a:ext cx="0"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3" name="Line 85"/>
            <p:cNvSpPr>
              <a:spLocks noChangeShapeType="1"/>
            </p:cNvSpPr>
            <p:nvPr/>
          </p:nvSpPr>
          <p:spPr bwMode="auto">
            <a:xfrm flipV="1">
              <a:off x="2789" y="2931"/>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4" name="Line 86"/>
            <p:cNvSpPr>
              <a:spLocks noChangeShapeType="1"/>
            </p:cNvSpPr>
            <p:nvPr/>
          </p:nvSpPr>
          <p:spPr bwMode="auto">
            <a:xfrm>
              <a:off x="2517" y="3067"/>
              <a:ext cx="272" cy="0"/>
            </a:xfrm>
            <a:prstGeom prst="line">
              <a:avLst/>
            </a:prstGeom>
            <a:noFill/>
            <a:ln w="381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33852"/>
                                        </p:tgtEl>
                                        <p:attrNameLst>
                                          <p:attrName>style.visibility</p:attrName>
                                        </p:attrNameLst>
                                      </p:cBhvr>
                                      <p:to>
                                        <p:strVal val="visible"/>
                                      </p:to>
                                    </p:set>
                                    <p:animEffect transition="in" filter="slide(fromLeft)">
                                      <p:cBhvr>
                                        <p:cTn id="7" dur="500"/>
                                        <p:tgtEl>
                                          <p:spTgt spid="333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3600" dirty="0" smtClean="0">
                <a:latin typeface="微软雅黑" panose="020B0503020204020204" pitchFamily="34" charset="-122"/>
              </a:rPr>
              <a:t>六角密排结构动态演示</a:t>
            </a:r>
          </a:p>
        </p:txBody>
      </p:sp>
      <p:graphicFrame>
        <p:nvGraphicFramePr>
          <p:cNvPr id="57347" name="Object 9"/>
          <p:cNvGraphicFramePr>
            <a:graphicFrameLocks noGrp="1" noChangeAspect="1"/>
          </p:cNvGraphicFramePr>
          <p:nvPr>
            <p:ph idx="4294967295"/>
          </p:nvPr>
        </p:nvGraphicFramePr>
        <p:xfrm>
          <a:off x="6119813" y="3573463"/>
          <a:ext cx="2736850" cy="1111250"/>
        </p:xfrm>
        <a:graphic>
          <a:graphicData uri="http://schemas.openxmlformats.org/presentationml/2006/ole">
            <mc:AlternateContent xmlns:mc="http://schemas.openxmlformats.org/markup-compatibility/2006">
              <mc:Choice xmlns:v="urn:schemas-microsoft-com:vml" Requires="v">
                <p:oleObj spid="_x0000_s57356" name="Equation" r:id="rId3" imgW="1155700" imgH="469900" progId="Equation.DSMT4">
                  <p:embed/>
                </p:oleObj>
              </mc:Choice>
              <mc:Fallback>
                <p:oleObj name="Equation" r:id="rId3" imgW="1155700" imgH="4699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3" y="3573463"/>
                        <a:ext cx="2736850"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348" name="Picture 3" descr="lj"/>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276475"/>
            <a:ext cx="367347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8"/>
          <p:cNvSpPr txBox="1">
            <a:spLocks noChangeArrowheads="1"/>
          </p:cNvSpPr>
          <p:nvPr/>
        </p:nvSpPr>
        <p:spPr bwMode="auto">
          <a:xfrm>
            <a:off x="4932363" y="2781300"/>
            <a:ext cx="3924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800">
                <a:solidFill>
                  <a:srgbClr val="1C1C1C"/>
                </a:solidFill>
                <a:latin typeface="微软雅黑" panose="020B0503020204020204" pitchFamily="34" charset="-122"/>
              </a:rPr>
              <a:t>六方密排密堆积结构中</a:t>
            </a:r>
            <a:r>
              <a:rPr lang="en-US" altLang="zh-CN" sz="2800">
                <a:solidFill>
                  <a:srgbClr val="1C1C1C"/>
                </a:solidFill>
                <a:latin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250825" y="1125538"/>
            <a:ext cx="576263" cy="47529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2800" dirty="0" smtClean="0">
                <a:latin typeface="微软雅黑" panose="020B0503020204020204" pitchFamily="34" charset="-122"/>
              </a:rPr>
              <a:t>面</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心</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立</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方</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密</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堆</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积</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结</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构</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示</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意</a:t>
            </a:r>
            <a:br>
              <a:rPr lang="zh-CN" altLang="en-US" sz="2800" dirty="0" smtClean="0">
                <a:latin typeface="微软雅黑" panose="020B0503020204020204" pitchFamily="34" charset="-122"/>
              </a:rPr>
            </a:br>
            <a:r>
              <a:rPr lang="zh-CN" altLang="en-US" sz="2800" dirty="0" smtClean="0">
                <a:latin typeface="微软雅黑" panose="020B0503020204020204" pitchFamily="34" charset="-122"/>
              </a:rPr>
              <a:t>图</a:t>
            </a:r>
            <a:endParaRPr lang="zh-CN" altLang="en-US" sz="3600" dirty="0" smtClean="0">
              <a:latin typeface="微软雅黑" panose="020B0503020204020204" pitchFamily="34" charset="-122"/>
            </a:endParaRPr>
          </a:p>
        </p:txBody>
      </p:sp>
      <p:grpSp>
        <p:nvGrpSpPr>
          <p:cNvPr id="335875" name="Group 3"/>
          <p:cNvGrpSpPr>
            <a:grpSpLocks/>
          </p:cNvGrpSpPr>
          <p:nvPr/>
        </p:nvGrpSpPr>
        <p:grpSpPr bwMode="auto">
          <a:xfrm>
            <a:off x="957263" y="1557338"/>
            <a:ext cx="7935912" cy="3630612"/>
            <a:chOff x="603" y="981"/>
            <a:chExt cx="4999" cy="2287"/>
          </a:xfrm>
        </p:grpSpPr>
        <p:grpSp>
          <p:nvGrpSpPr>
            <p:cNvPr id="58429" name="Group 4"/>
            <p:cNvGrpSpPr>
              <a:grpSpLocks/>
            </p:cNvGrpSpPr>
            <p:nvPr/>
          </p:nvGrpSpPr>
          <p:grpSpPr bwMode="auto">
            <a:xfrm>
              <a:off x="1419" y="981"/>
              <a:ext cx="4183" cy="872"/>
              <a:chOff x="1247" y="981"/>
              <a:chExt cx="4183" cy="872"/>
            </a:xfrm>
          </p:grpSpPr>
          <p:graphicFrame>
            <p:nvGraphicFramePr>
              <p:cNvPr id="58442" name="Object 5"/>
              <p:cNvGraphicFramePr>
                <a:graphicFrameLocks noChangeAspect="1"/>
              </p:cNvGraphicFramePr>
              <p:nvPr/>
            </p:nvGraphicFramePr>
            <p:xfrm>
              <a:off x="1247" y="990"/>
              <a:ext cx="862" cy="862"/>
            </p:xfrm>
            <a:graphic>
              <a:graphicData uri="http://schemas.openxmlformats.org/presentationml/2006/ole">
                <mc:AlternateContent xmlns:mc="http://schemas.openxmlformats.org/markup-compatibility/2006">
                  <mc:Choice xmlns:v="urn:schemas-microsoft-com:vml" Requires="v">
                    <p:oleObj spid="_x0000_s58711" name="Flash Document" r:id="rId3" imgW="1650960" imgH="1650960" progId="Flash.Movie">
                      <p:embed/>
                    </p:oleObj>
                  </mc:Choice>
                  <mc:Fallback>
                    <p:oleObj name="Flash Document" r:id="rId3" imgW="1650960" imgH="1650960" progId="Flash.Movi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3" name="Object 6"/>
              <p:cNvGraphicFramePr>
                <a:graphicFrameLocks noChangeAspect="1"/>
              </p:cNvGraphicFramePr>
              <p:nvPr/>
            </p:nvGraphicFramePr>
            <p:xfrm>
              <a:off x="2073" y="991"/>
              <a:ext cx="862" cy="862"/>
            </p:xfrm>
            <a:graphic>
              <a:graphicData uri="http://schemas.openxmlformats.org/presentationml/2006/ole">
                <mc:AlternateContent xmlns:mc="http://schemas.openxmlformats.org/markup-compatibility/2006">
                  <mc:Choice xmlns:v="urn:schemas-microsoft-com:vml" Requires="v">
                    <p:oleObj spid="_x0000_s58712" name="Flash Document" r:id="rId5" imgW="1650960" imgH="1650960" progId="Flash.Movie">
                      <p:embed/>
                    </p:oleObj>
                  </mc:Choice>
                  <mc:Fallback>
                    <p:oleObj name="Flash Document" r:id="rId5" imgW="1650960" imgH="1650960" progId="Flash.Movi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4" name="Object 7"/>
              <p:cNvGraphicFramePr>
                <a:graphicFrameLocks noChangeAspect="1"/>
              </p:cNvGraphicFramePr>
              <p:nvPr/>
            </p:nvGraphicFramePr>
            <p:xfrm>
              <a:off x="2910" y="984"/>
              <a:ext cx="862" cy="862"/>
            </p:xfrm>
            <a:graphic>
              <a:graphicData uri="http://schemas.openxmlformats.org/presentationml/2006/ole">
                <mc:AlternateContent xmlns:mc="http://schemas.openxmlformats.org/markup-compatibility/2006">
                  <mc:Choice xmlns:v="urn:schemas-microsoft-com:vml" Requires="v">
                    <p:oleObj spid="_x0000_s58713" name="Flash Document" r:id="rId6" imgW="1650960" imgH="1650960" progId="Flash.Movie">
                      <p:embed/>
                    </p:oleObj>
                  </mc:Choice>
                  <mc:Fallback>
                    <p:oleObj name="Flash Document" r:id="rId6" imgW="1650960" imgH="1650960" progId="Flash.Movi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 y="984"/>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5" name="Object 8"/>
              <p:cNvGraphicFramePr>
                <a:graphicFrameLocks noChangeAspect="1"/>
              </p:cNvGraphicFramePr>
              <p:nvPr/>
            </p:nvGraphicFramePr>
            <p:xfrm>
              <a:off x="4568" y="981"/>
              <a:ext cx="862" cy="862"/>
            </p:xfrm>
            <a:graphic>
              <a:graphicData uri="http://schemas.openxmlformats.org/presentationml/2006/ole">
                <mc:AlternateContent xmlns:mc="http://schemas.openxmlformats.org/markup-compatibility/2006">
                  <mc:Choice xmlns:v="urn:schemas-microsoft-com:vml" Requires="v">
                    <p:oleObj spid="_x0000_s58714" name="Flash Document" r:id="rId7" imgW="1650960" imgH="1650960" progId="Flash.Movie">
                      <p:embed/>
                    </p:oleObj>
                  </mc:Choice>
                  <mc:Fallback>
                    <p:oleObj name="Flash Document" r:id="rId7" imgW="1650960" imgH="165096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 y="98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6" name="Object 9"/>
              <p:cNvGraphicFramePr>
                <a:graphicFrameLocks noChangeAspect="1"/>
              </p:cNvGraphicFramePr>
              <p:nvPr/>
            </p:nvGraphicFramePr>
            <p:xfrm>
              <a:off x="3739" y="990"/>
              <a:ext cx="862" cy="862"/>
            </p:xfrm>
            <a:graphic>
              <a:graphicData uri="http://schemas.openxmlformats.org/presentationml/2006/ole">
                <mc:AlternateContent xmlns:mc="http://schemas.openxmlformats.org/markup-compatibility/2006">
                  <mc:Choice xmlns:v="urn:schemas-microsoft-com:vml" Requires="v">
                    <p:oleObj spid="_x0000_s58715" name="Flash Document" r:id="rId8" imgW="1650960" imgH="1650960" progId="Flash.Movie">
                      <p:embed/>
                    </p:oleObj>
                  </mc:Choice>
                  <mc:Fallback>
                    <p:oleObj name="Flash Document" r:id="rId8" imgW="1650960" imgH="1650960" progId="Flash.Movi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30" name="Group 10"/>
            <p:cNvGrpSpPr>
              <a:grpSpLocks/>
            </p:cNvGrpSpPr>
            <p:nvPr/>
          </p:nvGrpSpPr>
          <p:grpSpPr bwMode="auto">
            <a:xfrm>
              <a:off x="603" y="2396"/>
              <a:ext cx="4183" cy="872"/>
              <a:chOff x="431" y="2396"/>
              <a:chExt cx="4183" cy="872"/>
            </a:xfrm>
          </p:grpSpPr>
          <p:graphicFrame>
            <p:nvGraphicFramePr>
              <p:cNvPr id="58437" name="Object 11"/>
              <p:cNvGraphicFramePr>
                <a:graphicFrameLocks noChangeAspect="1"/>
              </p:cNvGraphicFramePr>
              <p:nvPr/>
            </p:nvGraphicFramePr>
            <p:xfrm>
              <a:off x="431" y="2405"/>
              <a:ext cx="862" cy="862"/>
            </p:xfrm>
            <a:graphic>
              <a:graphicData uri="http://schemas.openxmlformats.org/presentationml/2006/ole">
                <mc:AlternateContent xmlns:mc="http://schemas.openxmlformats.org/markup-compatibility/2006">
                  <mc:Choice xmlns:v="urn:schemas-microsoft-com:vml" Requires="v">
                    <p:oleObj spid="_x0000_s58716" name="Flash Document" r:id="rId9" imgW="1650960" imgH="1650960" progId="Flash.Movie">
                      <p:embed/>
                    </p:oleObj>
                  </mc:Choice>
                  <mc:Fallback>
                    <p:oleObj name="Flash Document" r:id="rId9" imgW="1650960" imgH="1650960" progId="Flash.Movie">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8" name="Object 12"/>
              <p:cNvGraphicFramePr>
                <a:graphicFrameLocks noChangeAspect="1"/>
              </p:cNvGraphicFramePr>
              <p:nvPr/>
            </p:nvGraphicFramePr>
            <p:xfrm>
              <a:off x="1257" y="2406"/>
              <a:ext cx="862" cy="862"/>
            </p:xfrm>
            <a:graphic>
              <a:graphicData uri="http://schemas.openxmlformats.org/presentationml/2006/ole">
                <mc:AlternateContent xmlns:mc="http://schemas.openxmlformats.org/markup-compatibility/2006">
                  <mc:Choice xmlns:v="urn:schemas-microsoft-com:vml" Requires="v">
                    <p:oleObj spid="_x0000_s58717" name="Flash Document" r:id="rId10" imgW="1650960" imgH="1650960" progId="Flash.Movie">
                      <p:embed/>
                    </p:oleObj>
                  </mc:Choice>
                  <mc:Fallback>
                    <p:oleObj name="Flash Document" r:id="rId10" imgW="1650960" imgH="1650960" progId="Flash.Movie">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9" name="Object 13"/>
              <p:cNvGraphicFramePr>
                <a:graphicFrameLocks noChangeAspect="1"/>
              </p:cNvGraphicFramePr>
              <p:nvPr/>
            </p:nvGraphicFramePr>
            <p:xfrm>
              <a:off x="2094" y="2399"/>
              <a:ext cx="862" cy="862"/>
            </p:xfrm>
            <a:graphic>
              <a:graphicData uri="http://schemas.openxmlformats.org/presentationml/2006/ole">
                <mc:AlternateContent xmlns:mc="http://schemas.openxmlformats.org/markup-compatibility/2006">
                  <mc:Choice xmlns:v="urn:schemas-microsoft-com:vml" Requires="v">
                    <p:oleObj spid="_x0000_s58718" name="Flash Document" r:id="rId11" imgW="1650960" imgH="1650960" progId="Flash.Movie">
                      <p:embed/>
                    </p:oleObj>
                  </mc:Choice>
                  <mc:Fallback>
                    <p:oleObj name="Flash Document" r:id="rId11" imgW="1650960" imgH="1650960" progId="Flash.Movie">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0" name="Object 14"/>
              <p:cNvGraphicFramePr>
                <a:graphicFrameLocks noChangeAspect="1"/>
              </p:cNvGraphicFramePr>
              <p:nvPr/>
            </p:nvGraphicFramePr>
            <p:xfrm>
              <a:off x="3752" y="2396"/>
              <a:ext cx="862" cy="862"/>
            </p:xfrm>
            <a:graphic>
              <a:graphicData uri="http://schemas.openxmlformats.org/presentationml/2006/ole">
                <mc:AlternateContent xmlns:mc="http://schemas.openxmlformats.org/markup-compatibility/2006">
                  <mc:Choice xmlns:v="urn:schemas-microsoft-com:vml" Requires="v">
                    <p:oleObj spid="_x0000_s58719" name="Flash Document" r:id="rId12" imgW="1650960" imgH="1650960" progId="Flash.Movie">
                      <p:embed/>
                    </p:oleObj>
                  </mc:Choice>
                  <mc:Fallback>
                    <p:oleObj name="Flash Document" r:id="rId12" imgW="1650960" imgH="1650960" progId="Flash.Movie">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239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1" name="Object 15"/>
              <p:cNvGraphicFramePr>
                <a:graphicFrameLocks noChangeAspect="1"/>
              </p:cNvGraphicFramePr>
              <p:nvPr/>
            </p:nvGraphicFramePr>
            <p:xfrm>
              <a:off x="2923" y="2405"/>
              <a:ext cx="862" cy="862"/>
            </p:xfrm>
            <a:graphic>
              <a:graphicData uri="http://schemas.openxmlformats.org/presentationml/2006/ole">
                <mc:AlternateContent xmlns:mc="http://schemas.openxmlformats.org/markup-compatibility/2006">
                  <mc:Choice xmlns:v="urn:schemas-microsoft-com:vml" Requires="v">
                    <p:oleObj spid="_x0000_s58720" name="Flash Document" r:id="rId13" imgW="1650960" imgH="1650960" progId="Flash.Movie">
                      <p:embed/>
                    </p:oleObj>
                  </mc:Choice>
                  <mc:Fallback>
                    <p:oleObj name="Flash Document" r:id="rId13" imgW="1650960" imgH="1650960" progId="Flash.Movi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31" name="Group 16"/>
            <p:cNvGrpSpPr>
              <a:grpSpLocks/>
            </p:cNvGrpSpPr>
            <p:nvPr/>
          </p:nvGrpSpPr>
          <p:grpSpPr bwMode="auto">
            <a:xfrm>
              <a:off x="1003" y="1680"/>
              <a:ext cx="4183" cy="872"/>
              <a:chOff x="831" y="1680"/>
              <a:chExt cx="4183" cy="872"/>
            </a:xfrm>
          </p:grpSpPr>
          <p:graphicFrame>
            <p:nvGraphicFramePr>
              <p:cNvPr id="58432" name="Object 17"/>
              <p:cNvGraphicFramePr>
                <a:graphicFrameLocks noChangeAspect="1"/>
              </p:cNvGraphicFramePr>
              <p:nvPr/>
            </p:nvGraphicFramePr>
            <p:xfrm>
              <a:off x="831" y="1689"/>
              <a:ext cx="862" cy="862"/>
            </p:xfrm>
            <a:graphic>
              <a:graphicData uri="http://schemas.openxmlformats.org/presentationml/2006/ole">
                <mc:AlternateContent xmlns:mc="http://schemas.openxmlformats.org/markup-compatibility/2006">
                  <mc:Choice xmlns:v="urn:schemas-microsoft-com:vml" Requires="v">
                    <p:oleObj spid="_x0000_s58721" name="Flash Document" r:id="rId14" imgW="1650960" imgH="1650960" progId="Flash.Movie">
                      <p:embed/>
                    </p:oleObj>
                  </mc:Choice>
                  <mc:Fallback>
                    <p:oleObj name="Flash Document" r:id="rId14" imgW="1650960" imgH="1650960" progId="Flash.Movie">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3" name="Object 18"/>
              <p:cNvGraphicFramePr>
                <a:graphicFrameLocks noChangeAspect="1"/>
              </p:cNvGraphicFramePr>
              <p:nvPr/>
            </p:nvGraphicFramePr>
            <p:xfrm>
              <a:off x="1657" y="1690"/>
              <a:ext cx="862" cy="862"/>
            </p:xfrm>
            <a:graphic>
              <a:graphicData uri="http://schemas.openxmlformats.org/presentationml/2006/ole">
                <mc:AlternateContent xmlns:mc="http://schemas.openxmlformats.org/markup-compatibility/2006">
                  <mc:Choice xmlns:v="urn:schemas-microsoft-com:vml" Requires="v">
                    <p:oleObj spid="_x0000_s58722" name="Flash Document" r:id="rId15" imgW="1650960" imgH="1650960" progId="Flash.Movie">
                      <p:embed/>
                    </p:oleObj>
                  </mc:Choice>
                  <mc:Fallback>
                    <p:oleObj name="Flash Document" r:id="rId15" imgW="1650960" imgH="1650960" progId="Flash.Movie">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4" name="Object 19"/>
              <p:cNvGraphicFramePr>
                <a:graphicFrameLocks noChangeAspect="1"/>
              </p:cNvGraphicFramePr>
              <p:nvPr/>
            </p:nvGraphicFramePr>
            <p:xfrm>
              <a:off x="2494" y="1683"/>
              <a:ext cx="862" cy="862"/>
            </p:xfrm>
            <a:graphic>
              <a:graphicData uri="http://schemas.openxmlformats.org/presentationml/2006/ole">
                <mc:AlternateContent xmlns:mc="http://schemas.openxmlformats.org/markup-compatibility/2006">
                  <mc:Choice xmlns:v="urn:schemas-microsoft-com:vml" Requires="v">
                    <p:oleObj spid="_x0000_s58723" name="Flash Document" r:id="rId16" imgW="1650960" imgH="1650960" progId="Flash.Movie">
                      <p:embed/>
                    </p:oleObj>
                  </mc:Choice>
                  <mc:Fallback>
                    <p:oleObj name="Flash Document" r:id="rId16" imgW="1650960" imgH="1650960" progId="Flash.Movie">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5" name="Object 20"/>
              <p:cNvGraphicFramePr>
                <a:graphicFrameLocks noChangeAspect="1"/>
              </p:cNvGraphicFramePr>
              <p:nvPr/>
            </p:nvGraphicFramePr>
            <p:xfrm>
              <a:off x="4152" y="1680"/>
              <a:ext cx="862" cy="862"/>
            </p:xfrm>
            <a:graphic>
              <a:graphicData uri="http://schemas.openxmlformats.org/presentationml/2006/ole">
                <mc:AlternateContent xmlns:mc="http://schemas.openxmlformats.org/markup-compatibility/2006">
                  <mc:Choice xmlns:v="urn:schemas-microsoft-com:vml" Requires="v">
                    <p:oleObj spid="_x0000_s58724" name="Flash Document" r:id="rId17" imgW="1650960" imgH="1650960" progId="Flash.Movie">
                      <p:embed/>
                    </p:oleObj>
                  </mc:Choice>
                  <mc:Fallback>
                    <p:oleObj name="Flash Document" r:id="rId17" imgW="1650960" imgH="1650960" progId="Flash.Movie">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6" name="Object 21"/>
              <p:cNvGraphicFramePr>
                <a:graphicFrameLocks noChangeAspect="1"/>
              </p:cNvGraphicFramePr>
              <p:nvPr/>
            </p:nvGraphicFramePr>
            <p:xfrm>
              <a:off x="3323" y="1689"/>
              <a:ext cx="862" cy="862"/>
            </p:xfrm>
            <a:graphic>
              <a:graphicData uri="http://schemas.openxmlformats.org/presentationml/2006/ole">
                <mc:AlternateContent xmlns:mc="http://schemas.openxmlformats.org/markup-compatibility/2006">
                  <mc:Choice xmlns:v="urn:schemas-microsoft-com:vml" Requires="v">
                    <p:oleObj spid="_x0000_s58725" name="Flash Document" r:id="rId18" imgW="1650960" imgH="1650960" progId="Flash.Movie">
                      <p:embed/>
                    </p:oleObj>
                  </mc:Choice>
                  <mc:Fallback>
                    <p:oleObj name="Flash Document" r:id="rId18" imgW="1650960" imgH="1650960" progId="Flash.Movie">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894" name="Group 22"/>
          <p:cNvGrpSpPr>
            <a:grpSpLocks/>
          </p:cNvGrpSpPr>
          <p:nvPr/>
        </p:nvGrpSpPr>
        <p:grpSpPr bwMode="auto">
          <a:xfrm>
            <a:off x="1604963" y="1930400"/>
            <a:ext cx="6624637" cy="3587750"/>
            <a:chOff x="1011" y="1216"/>
            <a:chExt cx="4173" cy="2260"/>
          </a:xfrm>
        </p:grpSpPr>
        <p:grpSp>
          <p:nvGrpSpPr>
            <p:cNvPr id="58414" name="Group 23"/>
            <p:cNvGrpSpPr>
              <a:grpSpLocks/>
            </p:cNvGrpSpPr>
            <p:nvPr/>
          </p:nvGrpSpPr>
          <p:grpSpPr bwMode="auto">
            <a:xfrm>
              <a:off x="1837" y="1216"/>
              <a:ext cx="3347" cy="862"/>
              <a:chOff x="1610" y="-18"/>
              <a:chExt cx="3347" cy="862"/>
            </a:xfrm>
          </p:grpSpPr>
          <p:graphicFrame>
            <p:nvGraphicFramePr>
              <p:cNvPr id="58425" name="Object 2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8726" name="Flash Document" r:id="rId19" imgW="1650960" imgH="1650960" progId="Flash.Movie">
                      <p:embed/>
                    </p:oleObj>
                  </mc:Choice>
                  <mc:Fallback>
                    <p:oleObj name="Flash Document" r:id="rId19" imgW="1650960" imgH="1650960" progId="Flash.Movie">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6" name="Object 2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8727" name="Flash Document" r:id="rId21" imgW="1650960" imgH="1650960" progId="Flash.Movie">
                      <p:embed/>
                    </p:oleObj>
                  </mc:Choice>
                  <mc:Fallback>
                    <p:oleObj name="Flash Document" r:id="rId21" imgW="1650960" imgH="1650960" progId="Flash.Movie">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7" name="Object 2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8728" name="Flash Document" r:id="rId22" imgW="1650960" imgH="1650960" progId="Flash.Movie">
                      <p:embed/>
                    </p:oleObj>
                  </mc:Choice>
                  <mc:Fallback>
                    <p:oleObj name="Flash Document" r:id="rId22" imgW="1650960" imgH="1650960" progId="Flash.Movie">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8" name="Object 2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8729" name="Flash Document" r:id="rId23" imgW="1650960" imgH="1650960" progId="Flash.Movie">
                      <p:embed/>
                    </p:oleObj>
                  </mc:Choice>
                  <mc:Fallback>
                    <p:oleObj name="Flash Document" r:id="rId23" imgW="1650960" imgH="1650960" progId="Flash.Movie">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15" name="Group 28"/>
            <p:cNvGrpSpPr>
              <a:grpSpLocks/>
            </p:cNvGrpSpPr>
            <p:nvPr/>
          </p:nvGrpSpPr>
          <p:grpSpPr bwMode="auto">
            <a:xfrm>
              <a:off x="1428" y="1924"/>
              <a:ext cx="3347" cy="862"/>
              <a:chOff x="1610" y="-18"/>
              <a:chExt cx="3347" cy="862"/>
            </a:xfrm>
          </p:grpSpPr>
          <p:graphicFrame>
            <p:nvGraphicFramePr>
              <p:cNvPr id="58421" name="Object 29"/>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8730" name="Flash Document" r:id="rId24" imgW="1650960" imgH="1650960" progId="Flash.Movie">
                      <p:embed/>
                    </p:oleObj>
                  </mc:Choice>
                  <mc:Fallback>
                    <p:oleObj name="Flash Document" r:id="rId24" imgW="1650960" imgH="1650960" progId="Flash.Movie">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2" name="Object 30"/>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8731" name="Flash Document" r:id="rId25" imgW="1650960" imgH="1650960" progId="Flash.Movie">
                      <p:embed/>
                    </p:oleObj>
                  </mc:Choice>
                  <mc:Fallback>
                    <p:oleObj name="Flash Document" r:id="rId25" imgW="1650960" imgH="1650960" progId="Flash.Movie">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3" name="Object 31"/>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8732" name="Flash Document" r:id="rId26" imgW="1650960" imgH="1650960" progId="Flash.Movie">
                      <p:embed/>
                    </p:oleObj>
                  </mc:Choice>
                  <mc:Fallback>
                    <p:oleObj name="Flash Document" r:id="rId26" imgW="1650960" imgH="1650960" progId="Flash.Movie">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4" name="Object 32"/>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8733" name="Flash Document" r:id="rId27" imgW="1650960" imgH="1650960" progId="Flash.Movie">
                      <p:embed/>
                    </p:oleObj>
                  </mc:Choice>
                  <mc:Fallback>
                    <p:oleObj name="Flash Document" r:id="rId27" imgW="1650960" imgH="1650960" progId="Flash.Movie">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16" name="Group 33"/>
            <p:cNvGrpSpPr>
              <a:grpSpLocks/>
            </p:cNvGrpSpPr>
            <p:nvPr/>
          </p:nvGrpSpPr>
          <p:grpSpPr bwMode="auto">
            <a:xfrm>
              <a:off x="1011" y="2614"/>
              <a:ext cx="3347" cy="862"/>
              <a:chOff x="1610" y="-18"/>
              <a:chExt cx="3347" cy="862"/>
            </a:xfrm>
          </p:grpSpPr>
          <p:graphicFrame>
            <p:nvGraphicFramePr>
              <p:cNvPr id="58417" name="Object 3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8734" name="Flash Document" r:id="rId28" imgW="1650960" imgH="1650960" progId="Flash.Movie">
                      <p:embed/>
                    </p:oleObj>
                  </mc:Choice>
                  <mc:Fallback>
                    <p:oleObj name="Flash Document" r:id="rId28" imgW="1650960" imgH="1650960" progId="Flash.Movie">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8" name="Object 3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8735" name="Flash Document" r:id="rId29" imgW="1650960" imgH="1650960" progId="Flash.Movie">
                      <p:embed/>
                    </p:oleObj>
                  </mc:Choice>
                  <mc:Fallback>
                    <p:oleObj name="Flash Document" r:id="rId29" imgW="1650960" imgH="1650960" progId="Flash.Movie">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9" name="Object 3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8736" name="Flash Document" r:id="rId30" imgW="1650960" imgH="1650960" progId="Flash.Movie">
                      <p:embed/>
                    </p:oleObj>
                  </mc:Choice>
                  <mc:Fallback>
                    <p:oleObj name="Flash Document" r:id="rId30" imgW="1650960" imgH="1650960" progId="Flash.Movie">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0" name="Object 3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8737" name="Flash Document" r:id="rId31" imgW="1650960" imgH="1650960" progId="Flash.Movie">
                      <p:embed/>
                    </p:oleObj>
                  </mc:Choice>
                  <mc:Fallback>
                    <p:oleObj name="Flash Document" r:id="rId31" imgW="1650960" imgH="1650960" progId="Flash.Movie">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10" name="Group 38"/>
          <p:cNvGrpSpPr>
            <a:grpSpLocks/>
          </p:cNvGrpSpPr>
          <p:nvPr/>
        </p:nvGrpSpPr>
        <p:grpSpPr bwMode="auto">
          <a:xfrm>
            <a:off x="6875463" y="1268413"/>
            <a:ext cx="1008062" cy="1798637"/>
            <a:chOff x="4150" y="754"/>
            <a:chExt cx="635" cy="1133"/>
          </a:xfrm>
        </p:grpSpPr>
        <p:sp>
          <p:nvSpPr>
            <p:cNvPr id="58412" name="Line 39"/>
            <p:cNvSpPr>
              <a:spLocks noChangeShapeType="1"/>
            </p:cNvSpPr>
            <p:nvPr/>
          </p:nvSpPr>
          <p:spPr bwMode="auto">
            <a:xfrm flipH="1">
              <a:off x="4150" y="1026"/>
              <a:ext cx="409" cy="86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13" name="Text Box 40"/>
            <p:cNvSpPr txBox="1">
              <a:spLocks noChangeArrowheads="1"/>
            </p:cNvSpPr>
            <p:nvPr/>
          </p:nvSpPr>
          <p:spPr bwMode="auto">
            <a:xfrm>
              <a:off x="4468" y="75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latin typeface="Times New Roman" panose="02020603050405020304" pitchFamily="18" charset="0"/>
                  <a:ea typeface="宋体" panose="02010600030101010101" pitchFamily="2" charset="-122"/>
                </a:rPr>
                <a:t>Ａ</a:t>
              </a:r>
            </a:p>
          </p:txBody>
        </p:sp>
      </p:grpSp>
      <p:grpSp>
        <p:nvGrpSpPr>
          <p:cNvPr id="335913" name="Group 41"/>
          <p:cNvGrpSpPr>
            <a:grpSpLocks/>
          </p:cNvGrpSpPr>
          <p:nvPr/>
        </p:nvGrpSpPr>
        <p:grpSpPr bwMode="auto">
          <a:xfrm>
            <a:off x="2266950" y="2349500"/>
            <a:ext cx="5337175" cy="3586163"/>
            <a:chOff x="1428" y="1480"/>
            <a:chExt cx="3362" cy="2259"/>
          </a:xfrm>
        </p:grpSpPr>
        <p:grpSp>
          <p:nvGrpSpPr>
            <p:cNvPr id="58400" name="Group 42"/>
            <p:cNvGrpSpPr>
              <a:grpSpLocks/>
            </p:cNvGrpSpPr>
            <p:nvPr/>
          </p:nvGrpSpPr>
          <p:grpSpPr bwMode="auto">
            <a:xfrm>
              <a:off x="1836" y="2178"/>
              <a:ext cx="2527" cy="862"/>
              <a:chOff x="1637" y="1680"/>
              <a:chExt cx="2527" cy="862"/>
            </a:xfrm>
          </p:grpSpPr>
          <p:graphicFrame>
            <p:nvGraphicFramePr>
              <p:cNvPr id="58409" name="Object 43"/>
              <p:cNvGraphicFramePr>
                <a:graphicFrameLocks noChangeAspect="1"/>
              </p:cNvGraphicFramePr>
              <p:nvPr/>
            </p:nvGraphicFramePr>
            <p:xfrm>
              <a:off x="2467" y="1680"/>
              <a:ext cx="862" cy="862"/>
            </p:xfrm>
            <a:graphic>
              <a:graphicData uri="http://schemas.openxmlformats.org/presentationml/2006/ole">
                <mc:AlternateContent xmlns:mc="http://schemas.openxmlformats.org/markup-compatibility/2006">
                  <mc:Choice xmlns:v="urn:schemas-microsoft-com:vml" Requires="v">
                    <p:oleObj spid="_x0000_s58738" name="Flash Document" r:id="rId32" imgW="1650960" imgH="1650960" progId="Flash.Movie">
                      <p:embed/>
                    </p:oleObj>
                  </mc:Choice>
                  <mc:Fallback>
                    <p:oleObj name="Flash Document" r:id="rId32" imgW="1650960" imgH="1650960" progId="Flash.Movie">
                      <p:embed/>
                      <p:pic>
                        <p:nvPicPr>
                          <p:cNvPr id="0" name="Object 4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0" name="Object 44"/>
              <p:cNvGraphicFramePr>
                <a:graphicFrameLocks noChangeAspect="1"/>
              </p:cNvGraphicFramePr>
              <p:nvPr/>
            </p:nvGraphicFramePr>
            <p:xfrm>
              <a:off x="3302" y="1680"/>
              <a:ext cx="862" cy="862"/>
            </p:xfrm>
            <a:graphic>
              <a:graphicData uri="http://schemas.openxmlformats.org/presentationml/2006/ole">
                <mc:AlternateContent xmlns:mc="http://schemas.openxmlformats.org/markup-compatibility/2006">
                  <mc:Choice xmlns:v="urn:schemas-microsoft-com:vml" Requires="v">
                    <p:oleObj spid="_x0000_s58739" name="Flash Document" r:id="rId34" imgW="1650960" imgH="1650960" progId="Flash.Movie">
                      <p:embed/>
                    </p:oleObj>
                  </mc:Choice>
                  <mc:Fallback>
                    <p:oleObj name="Flash Document" r:id="rId34" imgW="1650960" imgH="1650960" progId="Flash.Movie">
                      <p:embed/>
                      <p:pic>
                        <p:nvPicPr>
                          <p:cNvPr id="0" name="Object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1" name="Object 45"/>
              <p:cNvGraphicFramePr>
                <a:graphicFrameLocks noChangeAspect="1"/>
              </p:cNvGraphicFramePr>
              <p:nvPr/>
            </p:nvGraphicFramePr>
            <p:xfrm>
              <a:off x="1637" y="1680"/>
              <a:ext cx="862" cy="862"/>
            </p:xfrm>
            <a:graphic>
              <a:graphicData uri="http://schemas.openxmlformats.org/presentationml/2006/ole">
                <mc:AlternateContent xmlns:mc="http://schemas.openxmlformats.org/markup-compatibility/2006">
                  <mc:Choice xmlns:v="urn:schemas-microsoft-com:vml" Requires="v">
                    <p:oleObj spid="_x0000_s58740" name="Flash Document" r:id="rId35" imgW="1650960" imgH="1650960" progId="Flash.Movie">
                      <p:embed/>
                    </p:oleObj>
                  </mc:Choice>
                  <mc:Fallback>
                    <p:oleObj name="Flash Document" r:id="rId35" imgW="1650960" imgH="1650960" progId="Flash.Movie">
                      <p:embed/>
                      <p:pic>
                        <p:nvPicPr>
                          <p:cNvPr id="0" name="Object 4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01" name="Group 46"/>
            <p:cNvGrpSpPr>
              <a:grpSpLocks/>
            </p:cNvGrpSpPr>
            <p:nvPr/>
          </p:nvGrpSpPr>
          <p:grpSpPr bwMode="auto">
            <a:xfrm>
              <a:off x="1428" y="2877"/>
              <a:ext cx="2527" cy="862"/>
              <a:chOff x="1637" y="1680"/>
              <a:chExt cx="2527" cy="862"/>
            </a:xfrm>
          </p:grpSpPr>
          <p:graphicFrame>
            <p:nvGraphicFramePr>
              <p:cNvPr id="58406" name="Object 47"/>
              <p:cNvGraphicFramePr>
                <a:graphicFrameLocks noChangeAspect="1"/>
              </p:cNvGraphicFramePr>
              <p:nvPr/>
            </p:nvGraphicFramePr>
            <p:xfrm>
              <a:off x="2467" y="1680"/>
              <a:ext cx="862" cy="862"/>
            </p:xfrm>
            <a:graphic>
              <a:graphicData uri="http://schemas.openxmlformats.org/presentationml/2006/ole">
                <mc:AlternateContent xmlns:mc="http://schemas.openxmlformats.org/markup-compatibility/2006">
                  <mc:Choice xmlns:v="urn:schemas-microsoft-com:vml" Requires="v">
                    <p:oleObj spid="_x0000_s58741" name="Flash Document" r:id="rId36" imgW="1650960" imgH="1650960" progId="Flash.Movie">
                      <p:embed/>
                    </p:oleObj>
                  </mc:Choice>
                  <mc:Fallback>
                    <p:oleObj name="Flash Document" r:id="rId36" imgW="1650960" imgH="1650960" progId="Flash.Movie">
                      <p:embed/>
                      <p:pic>
                        <p:nvPicPr>
                          <p:cNvPr id="0" name="Object 4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7" name="Object 48"/>
              <p:cNvGraphicFramePr>
                <a:graphicFrameLocks noChangeAspect="1"/>
              </p:cNvGraphicFramePr>
              <p:nvPr/>
            </p:nvGraphicFramePr>
            <p:xfrm>
              <a:off x="3302" y="1680"/>
              <a:ext cx="862" cy="862"/>
            </p:xfrm>
            <a:graphic>
              <a:graphicData uri="http://schemas.openxmlformats.org/presentationml/2006/ole">
                <mc:AlternateContent xmlns:mc="http://schemas.openxmlformats.org/markup-compatibility/2006">
                  <mc:Choice xmlns:v="urn:schemas-microsoft-com:vml" Requires="v">
                    <p:oleObj spid="_x0000_s58742" name="Flash Document" r:id="rId37" imgW="1650960" imgH="1650960" progId="Flash.Movie">
                      <p:embed/>
                    </p:oleObj>
                  </mc:Choice>
                  <mc:Fallback>
                    <p:oleObj name="Flash Document" r:id="rId37" imgW="1650960" imgH="1650960" progId="Flash.Movie">
                      <p:embed/>
                      <p:pic>
                        <p:nvPicPr>
                          <p:cNvPr id="0" name="Object 4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8" name="Object 49"/>
              <p:cNvGraphicFramePr>
                <a:graphicFrameLocks noChangeAspect="1"/>
              </p:cNvGraphicFramePr>
              <p:nvPr/>
            </p:nvGraphicFramePr>
            <p:xfrm>
              <a:off x="1637" y="1680"/>
              <a:ext cx="862" cy="862"/>
            </p:xfrm>
            <a:graphic>
              <a:graphicData uri="http://schemas.openxmlformats.org/presentationml/2006/ole">
                <mc:AlternateContent xmlns:mc="http://schemas.openxmlformats.org/markup-compatibility/2006">
                  <mc:Choice xmlns:v="urn:schemas-microsoft-com:vml" Requires="v">
                    <p:oleObj spid="_x0000_s58743" name="Flash Document" r:id="rId38" imgW="1650960" imgH="1650960" progId="Flash.Movie">
                      <p:embed/>
                    </p:oleObj>
                  </mc:Choice>
                  <mc:Fallback>
                    <p:oleObj name="Flash Document" r:id="rId38" imgW="1650960" imgH="1650960" progId="Flash.Movie">
                      <p:embed/>
                      <p:pic>
                        <p:nvPicPr>
                          <p:cNvPr id="0" name="Object 4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02" name="Group 50"/>
            <p:cNvGrpSpPr>
              <a:grpSpLocks/>
            </p:cNvGrpSpPr>
            <p:nvPr/>
          </p:nvGrpSpPr>
          <p:grpSpPr bwMode="auto">
            <a:xfrm>
              <a:off x="2263" y="1480"/>
              <a:ext cx="2527" cy="862"/>
              <a:chOff x="1637" y="1680"/>
              <a:chExt cx="2527" cy="862"/>
            </a:xfrm>
          </p:grpSpPr>
          <p:graphicFrame>
            <p:nvGraphicFramePr>
              <p:cNvPr id="58403" name="Object 51"/>
              <p:cNvGraphicFramePr>
                <a:graphicFrameLocks noChangeAspect="1"/>
              </p:cNvGraphicFramePr>
              <p:nvPr/>
            </p:nvGraphicFramePr>
            <p:xfrm>
              <a:off x="2467" y="1680"/>
              <a:ext cx="862" cy="862"/>
            </p:xfrm>
            <a:graphic>
              <a:graphicData uri="http://schemas.openxmlformats.org/presentationml/2006/ole">
                <mc:AlternateContent xmlns:mc="http://schemas.openxmlformats.org/markup-compatibility/2006">
                  <mc:Choice xmlns:v="urn:schemas-microsoft-com:vml" Requires="v">
                    <p:oleObj spid="_x0000_s58744" name="Flash Document" r:id="rId39" imgW="1650960" imgH="1650960" progId="Flash.Movie">
                      <p:embed/>
                    </p:oleObj>
                  </mc:Choice>
                  <mc:Fallback>
                    <p:oleObj name="Flash Document" r:id="rId39" imgW="1650960" imgH="1650960" progId="Flash.Movie">
                      <p:embed/>
                      <p:pic>
                        <p:nvPicPr>
                          <p:cNvPr id="0" name="Object 5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4" name="Object 52"/>
              <p:cNvGraphicFramePr>
                <a:graphicFrameLocks noChangeAspect="1"/>
              </p:cNvGraphicFramePr>
              <p:nvPr/>
            </p:nvGraphicFramePr>
            <p:xfrm>
              <a:off x="3302" y="1680"/>
              <a:ext cx="862" cy="862"/>
            </p:xfrm>
            <a:graphic>
              <a:graphicData uri="http://schemas.openxmlformats.org/presentationml/2006/ole">
                <mc:AlternateContent xmlns:mc="http://schemas.openxmlformats.org/markup-compatibility/2006">
                  <mc:Choice xmlns:v="urn:schemas-microsoft-com:vml" Requires="v">
                    <p:oleObj spid="_x0000_s58745" name="Flash Document" r:id="rId40" imgW="1650960" imgH="1650960" progId="Flash.Movie">
                      <p:embed/>
                    </p:oleObj>
                  </mc:Choice>
                  <mc:Fallback>
                    <p:oleObj name="Flash Document" r:id="rId40" imgW="1650960" imgH="1650960" progId="Flash.Movie">
                      <p:embed/>
                      <p:pic>
                        <p:nvPicPr>
                          <p:cNvPr id="0" name="Object 5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5" name="Object 53"/>
              <p:cNvGraphicFramePr>
                <a:graphicFrameLocks noChangeAspect="1"/>
              </p:cNvGraphicFramePr>
              <p:nvPr/>
            </p:nvGraphicFramePr>
            <p:xfrm>
              <a:off x="1637" y="1680"/>
              <a:ext cx="862" cy="862"/>
            </p:xfrm>
            <a:graphic>
              <a:graphicData uri="http://schemas.openxmlformats.org/presentationml/2006/ole">
                <mc:AlternateContent xmlns:mc="http://schemas.openxmlformats.org/markup-compatibility/2006">
                  <mc:Choice xmlns:v="urn:schemas-microsoft-com:vml" Requires="v">
                    <p:oleObj spid="_x0000_s58746" name="Flash Document" r:id="rId41" imgW="1650960" imgH="1650960" progId="Flash.Movie">
                      <p:embed/>
                    </p:oleObj>
                  </mc:Choice>
                  <mc:Fallback>
                    <p:oleObj name="Flash Document" r:id="rId41" imgW="1650960" imgH="1650960" progId="Flash.Movie">
                      <p:embed/>
                      <p:pic>
                        <p:nvPicPr>
                          <p:cNvPr id="0" name="Object 5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26" name="Group 54"/>
          <p:cNvGrpSpPr>
            <a:grpSpLocks/>
          </p:cNvGrpSpPr>
          <p:nvPr/>
        </p:nvGrpSpPr>
        <p:grpSpPr bwMode="auto">
          <a:xfrm>
            <a:off x="4845050" y="2708275"/>
            <a:ext cx="3382963" cy="2473325"/>
            <a:chOff x="3629" y="2649"/>
            <a:chExt cx="2131" cy="1558"/>
          </a:xfrm>
        </p:grpSpPr>
        <p:grpSp>
          <p:nvGrpSpPr>
            <p:cNvPr id="58394" name="Group 55"/>
            <p:cNvGrpSpPr>
              <a:grpSpLocks/>
            </p:cNvGrpSpPr>
            <p:nvPr/>
          </p:nvGrpSpPr>
          <p:grpSpPr bwMode="auto">
            <a:xfrm>
              <a:off x="4072" y="2649"/>
              <a:ext cx="1688" cy="863"/>
              <a:chOff x="975" y="128"/>
              <a:chExt cx="1688" cy="863"/>
            </a:xfrm>
          </p:grpSpPr>
          <p:graphicFrame>
            <p:nvGraphicFramePr>
              <p:cNvPr id="58398" name="Object 56"/>
              <p:cNvGraphicFramePr>
                <a:graphicFrameLocks noChangeAspect="1"/>
              </p:cNvGraphicFramePr>
              <p:nvPr/>
            </p:nvGraphicFramePr>
            <p:xfrm>
              <a:off x="975" y="128"/>
              <a:ext cx="862" cy="862"/>
            </p:xfrm>
            <a:graphic>
              <a:graphicData uri="http://schemas.openxmlformats.org/presentationml/2006/ole">
                <mc:AlternateContent xmlns:mc="http://schemas.openxmlformats.org/markup-compatibility/2006">
                  <mc:Choice xmlns:v="urn:schemas-microsoft-com:vml" Requires="v">
                    <p:oleObj spid="_x0000_s58747" name="Flash Document" r:id="rId42" imgW="1650960" imgH="1650960" progId="Flash.Movie">
                      <p:embed/>
                    </p:oleObj>
                  </mc:Choice>
                  <mc:Fallback>
                    <p:oleObj name="Flash Document" r:id="rId42" imgW="1650960" imgH="1650960" progId="Flash.Movie">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9" name="Object 57"/>
              <p:cNvGraphicFramePr>
                <a:graphicFrameLocks noChangeAspect="1"/>
              </p:cNvGraphicFramePr>
              <p:nvPr/>
            </p:nvGraphicFramePr>
            <p:xfrm>
              <a:off x="1801" y="129"/>
              <a:ext cx="862" cy="862"/>
            </p:xfrm>
            <a:graphic>
              <a:graphicData uri="http://schemas.openxmlformats.org/presentationml/2006/ole">
                <mc:AlternateContent xmlns:mc="http://schemas.openxmlformats.org/markup-compatibility/2006">
                  <mc:Choice xmlns:v="urn:schemas-microsoft-com:vml" Requires="v">
                    <p:oleObj spid="_x0000_s58748" name="Flash Document" r:id="rId43" imgW="1650960" imgH="1650960" progId="Flash.Movie">
                      <p:embed/>
                    </p:oleObj>
                  </mc:Choice>
                  <mc:Fallback>
                    <p:oleObj name="Flash Document" r:id="rId43" imgW="1650960" imgH="1650960" progId="Flash.Movie">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 y="12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395" name="Group 58"/>
            <p:cNvGrpSpPr>
              <a:grpSpLocks/>
            </p:cNvGrpSpPr>
            <p:nvPr/>
          </p:nvGrpSpPr>
          <p:grpSpPr bwMode="auto">
            <a:xfrm>
              <a:off x="3629" y="3339"/>
              <a:ext cx="1691" cy="868"/>
              <a:chOff x="2638" y="122"/>
              <a:chExt cx="1691" cy="868"/>
            </a:xfrm>
          </p:grpSpPr>
          <p:graphicFrame>
            <p:nvGraphicFramePr>
              <p:cNvPr id="58396" name="Object 59"/>
              <p:cNvGraphicFramePr>
                <a:graphicFrameLocks noChangeAspect="1"/>
              </p:cNvGraphicFramePr>
              <p:nvPr/>
            </p:nvGraphicFramePr>
            <p:xfrm>
              <a:off x="2638" y="122"/>
              <a:ext cx="862" cy="862"/>
            </p:xfrm>
            <a:graphic>
              <a:graphicData uri="http://schemas.openxmlformats.org/presentationml/2006/ole">
                <mc:AlternateContent xmlns:mc="http://schemas.openxmlformats.org/markup-compatibility/2006">
                  <mc:Choice xmlns:v="urn:schemas-microsoft-com:vml" Requires="v">
                    <p:oleObj spid="_x0000_s58749" name="Flash Document" r:id="rId44" imgW="1650960" imgH="1650960" progId="Flash.Movie">
                      <p:embed/>
                    </p:oleObj>
                  </mc:Choice>
                  <mc:Fallback>
                    <p:oleObj name="Flash Document" r:id="rId44" imgW="1650960" imgH="1650960" progId="Flash.Movie">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 y="12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7" name="Object 60"/>
              <p:cNvGraphicFramePr>
                <a:graphicFrameLocks noChangeAspect="1"/>
              </p:cNvGraphicFramePr>
              <p:nvPr/>
            </p:nvGraphicFramePr>
            <p:xfrm>
              <a:off x="3467" y="128"/>
              <a:ext cx="862" cy="862"/>
            </p:xfrm>
            <a:graphic>
              <a:graphicData uri="http://schemas.openxmlformats.org/presentationml/2006/ole">
                <mc:AlternateContent xmlns:mc="http://schemas.openxmlformats.org/markup-compatibility/2006">
                  <mc:Choice xmlns:v="urn:schemas-microsoft-com:vml" Requires="v">
                    <p:oleObj spid="_x0000_s58750" name="Flash Document" r:id="rId45" imgW="1650960" imgH="1650960" progId="Flash.Movie">
                      <p:embed/>
                    </p:oleObj>
                  </mc:Choice>
                  <mc:Fallback>
                    <p:oleObj name="Flash Document" r:id="rId45" imgW="1650960" imgH="1650960" progId="Flash.Movie">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33" name="Group 61"/>
          <p:cNvGrpSpPr>
            <a:grpSpLocks/>
          </p:cNvGrpSpPr>
          <p:nvPr/>
        </p:nvGrpSpPr>
        <p:grpSpPr bwMode="auto">
          <a:xfrm>
            <a:off x="2254250" y="2684463"/>
            <a:ext cx="3382963" cy="2473325"/>
            <a:chOff x="3629" y="2649"/>
            <a:chExt cx="2131" cy="1558"/>
          </a:xfrm>
        </p:grpSpPr>
        <p:grpSp>
          <p:nvGrpSpPr>
            <p:cNvPr id="58388" name="Group 62"/>
            <p:cNvGrpSpPr>
              <a:grpSpLocks/>
            </p:cNvGrpSpPr>
            <p:nvPr/>
          </p:nvGrpSpPr>
          <p:grpSpPr bwMode="auto">
            <a:xfrm>
              <a:off x="4072" y="2649"/>
              <a:ext cx="1688" cy="863"/>
              <a:chOff x="975" y="128"/>
              <a:chExt cx="1688" cy="863"/>
            </a:xfrm>
          </p:grpSpPr>
          <p:graphicFrame>
            <p:nvGraphicFramePr>
              <p:cNvPr id="58392" name="Object 63"/>
              <p:cNvGraphicFramePr>
                <a:graphicFrameLocks noChangeAspect="1"/>
              </p:cNvGraphicFramePr>
              <p:nvPr/>
            </p:nvGraphicFramePr>
            <p:xfrm>
              <a:off x="975" y="128"/>
              <a:ext cx="862" cy="862"/>
            </p:xfrm>
            <a:graphic>
              <a:graphicData uri="http://schemas.openxmlformats.org/presentationml/2006/ole">
                <mc:AlternateContent xmlns:mc="http://schemas.openxmlformats.org/markup-compatibility/2006">
                  <mc:Choice xmlns:v="urn:schemas-microsoft-com:vml" Requires="v">
                    <p:oleObj spid="_x0000_s58751" name="Flash Document" r:id="rId46" imgW="1650960" imgH="1650960" progId="Flash.Movie">
                      <p:embed/>
                    </p:oleObj>
                  </mc:Choice>
                  <mc:Fallback>
                    <p:oleObj name="Flash Document" r:id="rId46" imgW="1650960" imgH="1650960" progId="Flash.Movie">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3" name="Object 64"/>
              <p:cNvGraphicFramePr>
                <a:graphicFrameLocks noChangeAspect="1"/>
              </p:cNvGraphicFramePr>
              <p:nvPr/>
            </p:nvGraphicFramePr>
            <p:xfrm>
              <a:off x="1801" y="129"/>
              <a:ext cx="862" cy="862"/>
            </p:xfrm>
            <a:graphic>
              <a:graphicData uri="http://schemas.openxmlformats.org/presentationml/2006/ole">
                <mc:AlternateContent xmlns:mc="http://schemas.openxmlformats.org/markup-compatibility/2006">
                  <mc:Choice xmlns:v="urn:schemas-microsoft-com:vml" Requires="v">
                    <p:oleObj spid="_x0000_s58752" name="Flash Document" r:id="rId47" imgW="1650960" imgH="1650960" progId="Flash.Movie">
                      <p:embed/>
                    </p:oleObj>
                  </mc:Choice>
                  <mc:Fallback>
                    <p:oleObj name="Flash Document" r:id="rId47" imgW="1650960" imgH="1650960" progId="Flash.Movie">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 y="12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389" name="Group 65"/>
            <p:cNvGrpSpPr>
              <a:grpSpLocks/>
            </p:cNvGrpSpPr>
            <p:nvPr/>
          </p:nvGrpSpPr>
          <p:grpSpPr bwMode="auto">
            <a:xfrm>
              <a:off x="3629" y="3339"/>
              <a:ext cx="1691" cy="868"/>
              <a:chOff x="2638" y="122"/>
              <a:chExt cx="1691" cy="868"/>
            </a:xfrm>
          </p:grpSpPr>
          <p:graphicFrame>
            <p:nvGraphicFramePr>
              <p:cNvPr id="58390" name="Object 66"/>
              <p:cNvGraphicFramePr>
                <a:graphicFrameLocks noChangeAspect="1"/>
              </p:cNvGraphicFramePr>
              <p:nvPr/>
            </p:nvGraphicFramePr>
            <p:xfrm>
              <a:off x="2638" y="122"/>
              <a:ext cx="862" cy="862"/>
            </p:xfrm>
            <a:graphic>
              <a:graphicData uri="http://schemas.openxmlformats.org/presentationml/2006/ole">
                <mc:AlternateContent xmlns:mc="http://schemas.openxmlformats.org/markup-compatibility/2006">
                  <mc:Choice xmlns:v="urn:schemas-microsoft-com:vml" Requires="v">
                    <p:oleObj spid="_x0000_s58753" name="Flash Document" r:id="rId48" imgW="1650960" imgH="1650960" progId="Flash.Movie">
                      <p:embed/>
                    </p:oleObj>
                  </mc:Choice>
                  <mc:Fallback>
                    <p:oleObj name="Flash Document" r:id="rId48" imgW="1650960" imgH="1650960" progId="Flash.Movie">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 y="12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1" name="Object 67"/>
              <p:cNvGraphicFramePr>
                <a:graphicFrameLocks noChangeAspect="1"/>
              </p:cNvGraphicFramePr>
              <p:nvPr/>
            </p:nvGraphicFramePr>
            <p:xfrm>
              <a:off x="3467" y="128"/>
              <a:ext cx="862" cy="862"/>
            </p:xfrm>
            <a:graphic>
              <a:graphicData uri="http://schemas.openxmlformats.org/presentationml/2006/ole">
                <mc:AlternateContent xmlns:mc="http://schemas.openxmlformats.org/markup-compatibility/2006">
                  <mc:Choice xmlns:v="urn:schemas-microsoft-com:vml" Requires="v">
                    <p:oleObj spid="_x0000_s58754" name="Flash Document" r:id="rId49" imgW="1650960" imgH="1650960" progId="Flash.Movie">
                      <p:embed/>
                    </p:oleObj>
                  </mc:Choice>
                  <mc:Fallback>
                    <p:oleObj name="Flash Document" r:id="rId49" imgW="1650960" imgH="1650960" progId="Flash.Movie">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40" name="Group 68"/>
          <p:cNvGrpSpPr>
            <a:grpSpLocks/>
          </p:cNvGrpSpPr>
          <p:nvPr/>
        </p:nvGrpSpPr>
        <p:grpSpPr bwMode="auto">
          <a:xfrm>
            <a:off x="6227763" y="836613"/>
            <a:ext cx="1008062" cy="1798637"/>
            <a:chOff x="4150" y="754"/>
            <a:chExt cx="635" cy="1133"/>
          </a:xfrm>
        </p:grpSpPr>
        <p:sp>
          <p:nvSpPr>
            <p:cNvPr id="58386" name="Line 69"/>
            <p:cNvSpPr>
              <a:spLocks noChangeShapeType="1"/>
            </p:cNvSpPr>
            <p:nvPr/>
          </p:nvSpPr>
          <p:spPr bwMode="auto">
            <a:xfrm flipH="1">
              <a:off x="4150" y="1026"/>
              <a:ext cx="409" cy="86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7" name="Text Box 70"/>
            <p:cNvSpPr txBox="1">
              <a:spLocks noChangeArrowheads="1"/>
            </p:cNvSpPr>
            <p:nvPr/>
          </p:nvSpPr>
          <p:spPr bwMode="auto">
            <a:xfrm>
              <a:off x="4468" y="75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latin typeface="Times New Roman" panose="02020603050405020304" pitchFamily="18" charset="0"/>
                  <a:ea typeface="宋体" panose="02010600030101010101" pitchFamily="2" charset="-122"/>
                </a:rPr>
                <a:t>Ａ</a:t>
              </a:r>
            </a:p>
          </p:txBody>
        </p:sp>
      </p:grpSp>
      <p:grpSp>
        <p:nvGrpSpPr>
          <p:cNvPr id="335943" name="Group 71"/>
          <p:cNvGrpSpPr>
            <a:grpSpLocks/>
          </p:cNvGrpSpPr>
          <p:nvPr/>
        </p:nvGrpSpPr>
        <p:grpSpPr bwMode="auto">
          <a:xfrm>
            <a:off x="6227763" y="3357563"/>
            <a:ext cx="2232025" cy="1230312"/>
            <a:chOff x="3742" y="2115"/>
            <a:chExt cx="1406" cy="775"/>
          </a:xfrm>
        </p:grpSpPr>
        <p:sp>
          <p:nvSpPr>
            <p:cNvPr id="58384" name="Line 72"/>
            <p:cNvSpPr>
              <a:spLocks noChangeShapeType="1"/>
            </p:cNvSpPr>
            <p:nvPr/>
          </p:nvSpPr>
          <p:spPr bwMode="auto">
            <a:xfrm flipH="1" flipV="1">
              <a:off x="3742" y="2115"/>
              <a:ext cx="1134" cy="635"/>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5" name="Text Box 73"/>
            <p:cNvSpPr txBox="1">
              <a:spLocks noChangeArrowheads="1"/>
            </p:cNvSpPr>
            <p:nvPr/>
          </p:nvSpPr>
          <p:spPr bwMode="auto">
            <a:xfrm>
              <a:off x="4830" y="2659"/>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latin typeface="Times New Roman" panose="02020603050405020304" pitchFamily="18" charset="0"/>
                  <a:ea typeface="宋体" panose="02010600030101010101" pitchFamily="2" charset="-122"/>
                </a:rPr>
                <a:t>Ｂ</a:t>
              </a:r>
            </a:p>
          </p:txBody>
        </p:sp>
      </p:grpSp>
      <p:grpSp>
        <p:nvGrpSpPr>
          <p:cNvPr id="335946" name="Group 74"/>
          <p:cNvGrpSpPr>
            <a:grpSpLocks/>
          </p:cNvGrpSpPr>
          <p:nvPr/>
        </p:nvGrpSpPr>
        <p:grpSpPr bwMode="auto">
          <a:xfrm>
            <a:off x="6227763" y="1628775"/>
            <a:ext cx="1008062" cy="1798638"/>
            <a:chOff x="4150" y="754"/>
            <a:chExt cx="635" cy="1133"/>
          </a:xfrm>
        </p:grpSpPr>
        <p:sp>
          <p:nvSpPr>
            <p:cNvPr id="58382" name="Line 75"/>
            <p:cNvSpPr>
              <a:spLocks noChangeShapeType="1"/>
            </p:cNvSpPr>
            <p:nvPr/>
          </p:nvSpPr>
          <p:spPr bwMode="auto">
            <a:xfrm flipH="1">
              <a:off x="4150" y="1026"/>
              <a:ext cx="409" cy="86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3" name="Text Box 76"/>
            <p:cNvSpPr txBox="1">
              <a:spLocks noChangeArrowheads="1"/>
            </p:cNvSpPr>
            <p:nvPr/>
          </p:nvSpPr>
          <p:spPr bwMode="auto">
            <a:xfrm>
              <a:off x="4468" y="75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CFEF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solidFill>
                    <a:srgbClr val="ECFEF6"/>
                  </a:solidFill>
                  <a:latin typeface="Times New Roman" panose="02020603050405020304" pitchFamily="18" charset="0"/>
                  <a:ea typeface="宋体" panose="02010600030101010101" pitchFamily="2" charset="-122"/>
                </a:rPr>
                <a:t>Ａ</a:t>
              </a:r>
            </a:p>
          </p:txBody>
        </p:sp>
      </p:grpSp>
      <p:sp>
        <p:nvSpPr>
          <p:cNvPr id="335949" name="Text Box 77"/>
          <p:cNvSpPr txBox="1">
            <a:spLocks noChangeArrowheads="1"/>
          </p:cNvSpPr>
          <p:nvPr/>
        </p:nvSpPr>
        <p:spPr bwMode="auto">
          <a:xfrm>
            <a:off x="1125538" y="1022350"/>
            <a:ext cx="576262"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zh-CN" altLang="en-US" sz="2800" dirty="0" smtClean="0">
                <a:solidFill>
                  <a:srgbClr val="000066"/>
                </a:solidFill>
                <a:effectLst>
                  <a:outerShdw blurRad="38100" dist="38100" dir="2700000" algn="tl">
                    <a:srgbClr val="000000">
                      <a:alpha val="43137"/>
                    </a:srgbClr>
                  </a:outerShdw>
                </a:effectLst>
                <a:latin typeface="微软雅黑" panose="020B0503020204020204" pitchFamily="34" charset="-122"/>
              </a:rPr>
              <a:t>立方密排结构</a:t>
            </a:r>
          </a:p>
        </p:txBody>
      </p:sp>
      <p:sp>
        <p:nvSpPr>
          <p:cNvPr id="335950" name="AutoShape 78"/>
          <p:cNvSpPr>
            <a:spLocks noChangeArrowheads="1"/>
          </p:cNvSpPr>
          <p:nvPr/>
        </p:nvSpPr>
        <p:spPr bwMode="auto">
          <a:xfrm>
            <a:off x="796925" y="1719263"/>
            <a:ext cx="358775" cy="431800"/>
          </a:xfrm>
          <a:prstGeom prst="right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35875"/>
                                        </p:tgtEl>
                                        <p:attrNameLst>
                                          <p:attrName>style.visibility</p:attrName>
                                        </p:attrNameLst>
                                      </p:cBhvr>
                                      <p:to>
                                        <p:strVal val="visible"/>
                                      </p:to>
                                    </p:set>
                                    <p:anim calcmode="lin" valueType="num">
                                      <p:cBhvr>
                                        <p:cTn id="7" dur="1000" fill="hold"/>
                                        <p:tgtEl>
                                          <p:spTgt spid="335875"/>
                                        </p:tgtEl>
                                        <p:attrNameLst>
                                          <p:attrName>ppt_w</p:attrName>
                                        </p:attrNameLst>
                                      </p:cBhvr>
                                      <p:tavLst>
                                        <p:tav tm="0">
                                          <p:val>
                                            <p:strVal val="#ppt_w*0.70"/>
                                          </p:val>
                                        </p:tav>
                                        <p:tav tm="100000">
                                          <p:val>
                                            <p:strVal val="#ppt_w"/>
                                          </p:val>
                                        </p:tav>
                                      </p:tavLst>
                                    </p:anim>
                                    <p:anim calcmode="lin" valueType="num">
                                      <p:cBhvr>
                                        <p:cTn id="8" dur="1000" fill="hold"/>
                                        <p:tgtEl>
                                          <p:spTgt spid="335875"/>
                                        </p:tgtEl>
                                        <p:attrNameLst>
                                          <p:attrName>ppt_h</p:attrName>
                                        </p:attrNameLst>
                                      </p:cBhvr>
                                      <p:tavLst>
                                        <p:tav tm="0">
                                          <p:val>
                                            <p:strVal val="#ppt_h"/>
                                          </p:val>
                                        </p:tav>
                                        <p:tav tm="100000">
                                          <p:val>
                                            <p:strVal val="#ppt_h"/>
                                          </p:val>
                                        </p:tav>
                                      </p:tavLst>
                                    </p:anim>
                                    <p:animEffect transition="in" filter="fade">
                                      <p:cBhvr>
                                        <p:cTn id="9" dur="1000"/>
                                        <p:tgtEl>
                                          <p:spTgt spid="3358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35940"/>
                                        </p:tgtEl>
                                        <p:attrNameLst>
                                          <p:attrName>style.visibility</p:attrName>
                                        </p:attrNameLst>
                                      </p:cBhvr>
                                      <p:to>
                                        <p:strVal val="visible"/>
                                      </p:to>
                                    </p:set>
                                  </p:childTnLst>
                                  <p:subTnLst>
                                    <p:set>
                                      <p:cBhvr override="childStyle">
                                        <p:cTn dur="1" fill="hold" display="0" masterRel="nextClick" afterEffect="1"/>
                                        <p:tgtEl>
                                          <p:spTgt spid="335940"/>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335894"/>
                                        </p:tgtEl>
                                        <p:attrNameLst>
                                          <p:attrName>style.visibility</p:attrName>
                                        </p:attrNameLst>
                                      </p:cBhvr>
                                      <p:to>
                                        <p:strVal val="visible"/>
                                      </p:to>
                                    </p:set>
                                    <p:animEffect transition="in" filter="box(in)">
                                      <p:cBhvr>
                                        <p:cTn id="18" dur="500"/>
                                        <p:tgtEl>
                                          <p:spTgt spid="3358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5943"/>
                                        </p:tgtEl>
                                        <p:attrNameLst>
                                          <p:attrName>style.visibility</p:attrName>
                                        </p:attrNameLst>
                                      </p:cBhvr>
                                      <p:to>
                                        <p:strVal val="visible"/>
                                      </p:to>
                                    </p:set>
                                  </p:childTnLst>
                                  <p:subTnLst>
                                    <p:set>
                                      <p:cBhvr override="childStyle">
                                        <p:cTn dur="1" fill="hold" display="0" masterRel="nextClick" afterEffect="1"/>
                                        <p:tgtEl>
                                          <p:spTgt spid="33594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35910"/>
                                        </p:tgtEl>
                                        <p:attrNameLst>
                                          <p:attrName>style.visibility</p:attrName>
                                        </p:attrNameLst>
                                      </p:cBhvr>
                                      <p:to>
                                        <p:strVal val="visible"/>
                                      </p:to>
                                    </p:set>
                                  </p:childTnLst>
                                  <p:subTnLst>
                                    <p:set>
                                      <p:cBhvr override="childStyle">
                                        <p:cTn dur="1" fill="hold" display="0" masterRel="nextClick" afterEffect="1"/>
                                        <p:tgtEl>
                                          <p:spTgt spid="335910"/>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1" fill="hold" nodeType="clickEffect">
                                  <p:stCondLst>
                                    <p:cond delay="0"/>
                                  </p:stCondLst>
                                  <p:childTnLst>
                                    <p:set>
                                      <p:cBhvr>
                                        <p:cTn id="30" dur="1" fill="hold">
                                          <p:stCondLst>
                                            <p:cond delay="0"/>
                                          </p:stCondLst>
                                        </p:cTn>
                                        <p:tgtEl>
                                          <p:spTgt spid="335913"/>
                                        </p:tgtEl>
                                        <p:attrNameLst>
                                          <p:attrName>style.visibility</p:attrName>
                                        </p:attrNameLst>
                                      </p:cBhvr>
                                      <p:to>
                                        <p:strVal val="visible"/>
                                      </p:to>
                                    </p:set>
                                    <p:animEffect transition="in" filter="slide(fromTop)">
                                      <p:cBhvr>
                                        <p:cTn id="31" dur="500"/>
                                        <p:tgtEl>
                                          <p:spTgt spid="3359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335946"/>
                                        </p:tgtEl>
                                        <p:attrNameLst>
                                          <p:attrName>style.visibility</p:attrName>
                                        </p:attrNameLst>
                                      </p:cBhvr>
                                      <p:to>
                                        <p:strVal val="visible"/>
                                      </p:to>
                                    </p:set>
                                  </p:childTnLst>
                                  <p:subTnLst>
                                    <p:set>
                                      <p:cBhvr override="childStyle">
                                        <p:cTn dur="1" fill="hold" display="0" masterRel="nextClick" afterEffect="1"/>
                                        <p:tgtEl>
                                          <p:spTgt spid="335946"/>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335933"/>
                                        </p:tgtEl>
                                        <p:attrNameLst>
                                          <p:attrName>style.visibility</p:attrName>
                                        </p:attrNameLst>
                                      </p:cBhvr>
                                      <p:to>
                                        <p:strVal val="visible"/>
                                      </p:to>
                                    </p:set>
                                    <p:animEffect transition="in" filter="box(in)">
                                      <p:cBhvr>
                                        <p:cTn id="40" dur="500"/>
                                        <p:tgtEl>
                                          <p:spTgt spid="3359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0" fill="hold" nodeType="clickEffect">
                                  <p:stCondLst>
                                    <p:cond delay="0"/>
                                  </p:stCondLst>
                                  <p:childTnLst>
                                    <p:set>
                                      <p:cBhvr>
                                        <p:cTn id="44" dur="1" fill="hold">
                                          <p:stCondLst>
                                            <p:cond delay="0"/>
                                          </p:stCondLst>
                                        </p:cTn>
                                        <p:tgtEl>
                                          <p:spTgt spid="335926"/>
                                        </p:tgtEl>
                                        <p:attrNameLst>
                                          <p:attrName>style.visibility</p:attrName>
                                        </p:attrNameLst>
                                      </p:cBhvr>
                                      <p:to>
                                        <p:strVal val="visible"/>
                                      </p:to>
                                    </p:set>
                                    <p:anim calcmode="lin" valueType="num">
                                      <p:cBhvr>
                                        <p:cTn id="45" dur="500" fill="hold"/>
                                        <p:tgtEl>
                                          <p:spTgt spid="335926"/>
                                        </p:tgtEl>
                                        <p:attrNameLst>
                                          <p:attrName>ppt_w</p:attrName>
                                        </p:attrNameLst>
                                      </p:cBhvr>
                                      <p:tavLst>
                                        <p:tav tm="0">
                                          <p:val>
                                            <p:fltVal val="0"/>
                                          </p:val>
                                        </p:tav>
                                        <p:tav tm="100000">
                                          <p:val>
                                            <p:strVal val="#ppt_w"/>
                                          </p:val>
                                        </p:tav>
                                      </p:tavLst>
                                    </p:anim>
                                    <p:anim calcmode="lin" valueType="num">
                                      <p:cBhvr>
                                        <p:cTn id="46" dur="500" fill="hold"/>
                                        <p:tgtEl>
                                          <p:spTgt spid="335926"/>
                                        </p:tgtEl>
                                        <p:attrNameLst>
                                          <p:attrName>ppt_h</p:attrName>
                                        </p:attrNameLst>
                                      </p:cBhvr>
                                      <p:tavLst>
                                        <p:tav tm="0">
                                          <p:val>
                                            <p:fltVal val="0"/>
                                          </p:val>
                                        </p:tav>
                                        <p:tav tm="100000">
                                          <p:val>
                                            <p:strVal val="#ppt_h"/>
                                          </p:val>
                                        </p:tav>
                                      </p:tavLst>
                                    </p:anim>
                                    <p:animEffect transition="in" filter="fade">
                                      <p:cBhvr>
                                        <p:cTn id="47" dur="500"/>
                                        <p:tgtEl>
                                          <p:spTgt spid="3359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0" fill="hold" grpId="0" nodeType="clickEffect">
                                  <p:stCondLst>
                                    <p:cond delay="0"/>
                                  </p:stCondLst>
                                  <p:childTnLst>
                                    <p:set>
                                      <p:cBhvr>
                                        <p:cTn id="51" dur="1" fill="hold">
                                          <p:stCondLst>
                                            <p:cond delay="0"/>
                                          </p:stCondLst>
                                        </p:cTn>
                                        <p:tgtEl>
                                          <p:spTgt spid="335874"/>
                                        </p:tgtEl>
                                        <p:attrNameLst>
                                          <p:attrName>style.visibility</p:attrName>
                                        </p:attrNameLst>
                                      </p:cBhvr>
                                      <p:to>
                                        <p:strVal val="visible"/>
                                      </p:to>
                                    </p:set>
                                    <p:anim calcmode="lin" valueType="num">
                                      <p:cBhvr>
                                        <p:cTn id="52" dur="500" fill="hold"/>
                                        <p:tgtEl>
                                          <p:spTgt spid="335874"/>
                                        </p:tgtEl>
                                        <p:attrNameLst>
                                          <p:attrName>ppt_w</p:attrName>
                                        </p:attrNameLst>
                                      </p:cBhvr>
                                      <p:tavLst>
                                        <p:tav tm="0">
                                          <p:val>
                                            <p:fltVal val="0"/>
                                          </p:val>
                                        </p:tav>
                                        <p:tav tm="100000">
                                          <p:val>
                                            <p:strVal val="#ppt_w"/>
                                          </p:val>
                                        </p:tav>
                                      </p:tavLst>
                                    </p:anim>
                                    <p:anim calcmode="lin" valueType="num">
                                      <p:cBhvr>
                                        <p:cTn id="53" dur="500" fill="hold"/>
                                        <p:tgtEl>
                                          <p:spTgt spid="335874"/>
                                        </p:tgtEl>
                                        <p:attrNameLst>
                                          <p:attrName>ppt_h</p:attrName>
                                        </p:attrNameLst>
                                      </p:cBhvr>
                                      <p:tavLst>
                                        <p:tav tm="0">
                                          <p:val>
                                            <p:fltVal val="0"/>
                                          </p:val>
                                        </p:tav>
                                        <p:tav tm="100000">
                                          <p:val>
                                            <p:strVal val="#ppt_h"/>
                                          </p:val>
                                        </p:tav>
                                      </p:tavLst>
                                    </p:anim>
                                    <p:animEffect transition="in" filter="fade">
                                      <p:cBhvr>
                                        <p:cTn id="54" dur="500"/>
                                        <p:tgtEl>
                                          <p:spTgt spid="3358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grpId="0" nodeType="clickEffect">
                                  <p:stCondLst>
                                    <p:cond delay="0"/>
                                  </p:stCondLst>
                                  <p:childTnLst>
                                    <p:set>
                                      <p:cBhvr>
                                        <p:cTn id="58" dur="1" fill="hold">
                                          <p:stCondLst>
                                            <p:cond delay="0"/>
                                          </p:stCondLst>
                                        </p:cTn>
                                        <p:tgtEl>
                                          <p:spTgt spid="335950"/>
                                        </p:tgtEl>
                                        <p:attrNameLst>
                                          <p:attrName>style.visibility</p:attrName>
                                        </p:attrNameLst>
                                      </p:cBhvr>
                                      <p:to>
                                        <p:strVal val="visible"/>
                                      </p:to>
                                    </p:set>
                                    <p:animEffect transition="in" filter="checkerboard(across)">
                                      <p:cBhvr>
                                        <p:cTn id="59" dur="500"/>
                                        <p:tgtEl>
                                          <p:spTgt spid="33595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35949"/>
                                        </p:tgtEl>
                                        <p:attrNameLst>
                                          <p:attrName>style.visibility</p:attrName>
                                        </p:attrNameLst>
                                      </p:cBhvr>
                                      <p:to>
                                        <p:strVal val="visible"/>
                                      </p:to>
                                    </p:set>
                                    <p:animEffect transition="in" filter="blinds(horizontal)">
                                      <p:cBhvr>
                                        <p:cTn id="64" dur="500"/>
                                        <p:tgtEl>
                                          <p:spTgt spid="335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p:bldP spid="335949" grpId="0"/>
      <p:bldP spid="3359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eaLnBrk="1" hangingPunct="1">
              <a:defRPr/>
            </a:pPr>
            <a:r>
              <a:rPr lang="zh-CN" altLang="en-US" dirty="0" smtClean="0">
                <a:latin typeface="微软雅黑" panose="020B0503020204020204" pitchFamily="34" charset="-122"/>
              </a:rPr>
              <a:t>面心立方结构侧面示意图</a:t>
            </a:r>
          </a:p>
        </p:txBody>
      </p:sp>
      <p:pic>
        <p:nvPicPr>
          <p:cNvPr id="593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13"/>
            <a:ext cx="38766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933" name="Picture 5" descr="立方密积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133600"/>
            <a:ext cx="19843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934" name="Picture 6" descr="立方密积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538" y="1628775"/>
            <a:ext cx="2938462"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0933"/>
                                        </p:tgtEl>
                                        <p:attrNameLst>
                                          <p:attrName>style.visibility</p:attrName>
                                        </p:attrNameLst>
                                      </p:cBhvr>
                                      <p:to>
                                        <p:strVal val="visible"/>
                                      </p:to>
                                    </p:set>
                                    <p:animEffect transition="in" filter="dissolve">
                                      <p:cBhvr>
                                        <p:cTn id="7" dur="500"/>
                                        <p:tgtEl>
                                          <p:spTgt spid="380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0934"/>
                                        </p:tgtEl>
                                        <p:attrNameLst>
                                          <p:attrName>style.visibility</p:attrName>
                                        </p:attrNameLst>
                                      </p:cBhvr>
                                      <p:to>
                                        <p:strVal val="visible"/>
                                      </p:to>
                                    </p:set>
                                    <p:animEffect transition="in" filter="dissolve">
                                      <p:cBhvr>
                                        <p:cTn id="12" dur="500"/>
                                        <p:tgtEl>
                                          <p:spTgt spid="380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ln w="38100"/>
        </p:spPr>
        <p:txBody>
          <a:bodyPr/>
          <a:lstStyle/>
          <a:p>
            <a:pPr>
              <a:defRPr/>
            </a:pPr>
            <a:r>
              <a:rPr lang="zh-CN" altLang="en-US" dirty="0" smtClean="0">
                <a:solidFill>
                  <a:srgbClr val="C00000"/>
                </a:solidFill>
                <a:latin typeface="Yu Gothic" panose="020B0400000000000000" pitchFamily="34" charset="-128"/>
                <a:ea typeface="Yu Gothic" panose="020B0400000000000000" pitchFamily="34" charset="-128"/>
              </a:rPr>
              <a:t>△ </a:t>
            </a:r>
            <a:r>
              <a:rPr lang="zh-CN" altLang="en-US" dirty="0" smtClean="0"/>
              <a:t>历史回顾</a:t>
            </a:r>
            <a:endParaRPr lang="zh-CN" altLang="en-US" dirty="0"/>
          </a:p>
        </p:txBody>
      </p:sp>
      <p:sp>
        <p:nvSpPr>
          <p:cNvPr id="5" name="矩形 4"/>
          <p:cNvSpPr/>
          <p:nvPr/>
        </p:nvSpPr>
        <p:spPr>
          <a:xfrm>
            <a:off x="179388" y="1597025"/>
            <a:ext cx="8964612" cy="1274763"/>
          </a:xfrm>
          <a:prstGeom prst="rect">
            <a:avLst/>
          </a:prstGeom>
        </p:spPr>
        <p:txBody>
          <a:bodyPr>
            <a:spAutoFit/>
          </a:bodyPr>
          <a:lstStyle/>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1895</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W.C.Rogtgen</a:t>
            </a:r>
            <a:r>
              <a:rPr lang="zh-CN" altLang="en-US"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发现</a:t>
            </a:r>
            <a:r>
              <a:rPr lang="en-US" altLang="zh-CN"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1901</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W.C.Rogtgen</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获诺贝尔物理奖；</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560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068638"/>
            <a:ext cx="425767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64163" y="3452813"/>
            <a:ext cx="3194050" cy="461962"/>
          </a:xfrm>
          <a:prstGeom prst="rect">
            <a:avLst/>
          </a:prstGeom>
        </p:spPr>
        <p:txBody>
          <a:bodyPr wrap="none">
            <a:spAutoFit/>
          </a:bodyPr>
          <a:lstStyle/>
          <a:p>
            <a:pPr>
              <a:defRPr/>
            </a:pPr>
            <a:r>
              <a:rPr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伦琴如何发现</a:t>
            </a:r>
            <a:r>
              <a:rPr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X</a:t>
            </a:r>
            <a:r>
              <a:rPr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射线的</a:t>
            </a:r>
          </a:p>
        </p:txBody>
      </p:sp>
      <p:sp>
        <p:nvSpPr>
          <p:cNvPr id="6" name="矩形 5"/>
          <p:cNvSpPr/>
          <p:nvPr/>
        </p:nvSpPr>
        <p:spPr>
          <a:xfrm>
            <a:off x="5364163" y="4100513"/>
            <a:ext cx="3251200" cy="1200150"/>
          </a:xfrm>
          <a:prstGeom prst="rect">
            <a:avLst/>
          </a:prstGeom>
        </p:spPr>
        <p:txBody>
          <a:bodyPr>
            <a:spAutoFit/>
          </a:bodyPr>
          <a:lstStyle/>
          <a:p>
            <a:pPr>
              <a:defRPr/>
            </a:pPr>
            <a:r>
              <a:rPr lang="en-US" altLang="zh-CN" sz="2400">
                <a:effectLst>
                  <a:outerShdw blurRad="38100" dist="38100" dir="2700000" algn="tl">
                    <a:srgbClr val="000000">
                      <a:alpha val="43137"/>
                    </a:srgbClr>
                  </a:outerShdw>
                </a:effectLst>
              </a:rPr>
              <a:t>http://blog.sina.com.cn/s/blog_829444dd010147vi.html</a:t>
            </a:r>
            <a:endParaRPr lang="zh-CN" altLang="en-US" sz="24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908050"/>
            <a:ext cx="865188" cy="54594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effectLst>
                  <a:outerShdw blurRad="38100" dist="38100" dir="2700000" algn="tl">
                    <a:srgbClr val="000000">
                      <a:alpha val="43137"/>
                    </a:srgbClr>
                  </a:outerShdw>
                </a:effectLst>
                <a:latin typeface="微软雅黑" panose="020B0503020204020204" pitchFamily="34" charset="-122"/>
              </a:rPr>
              <a:t>面</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心</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立</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方</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结</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构</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密</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堆</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积</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模</a:t>
            </a:r>
            <a:br>
              <a:rPr lang="zh-CN" altLang="en-US" dirty="0" smtClean="0">
                <a:effectLst>
                  <a:outerShdw blurRad="38100" dist="38100" dir="2700000" algn="tl">
                    <a:srgbClr val="000000">
                      <a:alpha val="43137"/>
                    </a:srgbClr>
                  </a:outerShdw>
                </a:effectLst>
                <a:latin typeface="微软雅黑" panose="020B0503020204020204" pitchFamily="34" charset="-122"/>
              </a:rPr>
            </a:br>
            <a:r>
              <a:rPr lang="zh-CN" altLang="en-US" dirty="0" smtClean="0">
                <a:effectLst>
                  <a:outerShdw blurRad="38100" dist="38100" dir="2700000" algn="tl">
                    <a:srgbClr val="000000">
                      <a:alpha val="43137"/>
                    </a:srgbClr>
                  </a:outerShdw>
                </a:effectLst>
                <a:latin typeface="微软雅黑" panose="020B0503020204020204" pitchFamily="34" charset="-122"/>
              </a:rPr>
              <a:t>型</a:t>
            </a:r>
            <a:r>
              <a:rPr lang="zh-CN" altLang="en-US" sz="4000" dirty="0" smtClean="0">
                <a:effectLst>
                  <a:outerShdw blurRad="38100" dist="38100" dir="2700000" algn="tl">
                    <a:srgbClr val="000000">
                      <a:alpha val="43137"/>
                    </a:srgbClr>
                  </a:outerShdw>
                </a:effectLst>
                <a:latin typeface="微软雅黑" panose="020B0503020204020204" pitchFamily="34" charset="-122"/>
              </a:rPr>
              <a:t/>
            </a:r>
            <a:br>
              <a:rPr lang="zh-CN" altLang="en-US" sz="4000" dirty="0" smtClean="0">
                <a:effectLst>
                  <a:outerShdw blurRad="38100" dist="38100" dir="2700000" algn="tl">
                    <a:srgbClr val="000000">
                      <a:alpha val="43137"/>
                    </a:srgbClr>
                  </a:outerShdw>
                </a:effectLst>
                <a:latin typeface="微软雅黑" panose="020B0503020204020204" pitchFamily="34" charset="-122"/>
              </a:rPr>
            </a:br>
            <a:endParaRPr lang="zh-CN" altLang="en-US" sz="4000" dirty="0" smtClean="0">
              <a:effectLst>
                <a:outerShdw blurRad="38100" dist="38100" dir="2700000" algn="tl">
                  <a:srgbClr val="000000">
                    <a:alpha val="43137"/>
                  </a:srgbClr>
                </a:outerShdw>
              </a:effectLst>
              <a:latin typeface="微软雅黑" panose="020B0503020204020204" pitchFamily="34" charset="-122"/>
            </a:endParaRPr>
          </a:p>
        </p:txBody>
      </p:sp>
      <p:pic>
        <p:nvPicPr>
          <p:cNvPr id="336899" name="Picture 3" descr="面心立方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238" y="2276475"/>
            <a:ext cx="18954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6900" name="Group 4"/>
          <p:cNvGrpSpPr>
            <a:grpSpLocks/>
          </p:cNvGrpSpPr>
          <p:nvPr/>
        </p:nvGrpSpPr>
        <p:grpSpPr bwMode="auto">
          <a:xfrm>
            <a:off x="1014413" y="1409700"/>
            <a:ext cx="3989387" cy="3619500"/>
            <a:chOff x="639" y="888"/>
            <a:chExt cx="2513" cy="2280"/>
          </a:xfrm>
        </p:grpSpPr>
        <p:graphicFrame>
          <p:nvGraphicFramePr>
            <p:cNvPr id="60526" name="Object 5"/>
            <p:cNvGraphicFramePr>
              <a:graphicFrameLocks noChangeAspect="1"/>
            </p:cNvGraphicFramePr>
            <p:nvPr/>
          </p:nvGraphicFramePr>
          <p:xfrm>
            <a:off x="639" y="2306"/>
            <a:ext cx="862" cy="862"/>
          </p:xfrm>
          <a:graphic>
            <a:graphicData uri="http://schemas.openxmlformats.org/presentationml/2006/ole">
              <mc:AlternateContent xmlns:mc="http://schemas.openxmlformats.org/markup-compatibility/2006">
                <mc:Choice xmlns:v="urn:schemas-microsoft-com:vml" Requires="v">
                  <p:oleObj spid="_x0000_s60592" name="Flash Document" r:id="rId4" imgW="1650960" imgH="1650960" progId="Flash.Movie">
                    <p:embed/>
                  </p:oleObj>
                </mc:Choice>
                <mc:Fallback>
                  <p:oleObj name="Flash Document" r:id="rId4" imgW="1650960" imgH="1650960" progId="Flash.Movi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 y="23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7" name="Object 6"/>
            <p:cNvGraphicFramePr>
              <a:graphicFrameLocks noChangeAspect="1"/>
            </p:cNvGraphicFramePr>
            <p:nvPr/>
          </p:nvGraphicFramePr>
          <p:xfrm>
            <a:off x="1444" y="888"/>
            <a:ext cx="862" cy="862"/>
          </p:xfrm>
          <a:graphic>
            <a:graphicData uri="http://schemas.openxmlformats.org/presentationml/2006/ole">
              <mc:AlternateContent xmlns:mc="http://schemas.openxmlformats.org/markup-compatibility/2006">
                <mc:Choice xmlns:v="urn:schemas-microsoft-com:vml" Requires="v">
                  <p:oleObj spid="_x0000_s60593" name="Flash Document" r:id="rId6" imgW="1650960" imgH="1650960" progId="Flash.Movie">
                    <p:embed/>
                  </p:oleObj>
                </mc:Choice>
                <mc:Fallback>
                  <p:oleObj name="Flash Document" r:id="rId6" imgW="1650960" imgH="1650960" progId="Flash.Movi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 y="88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8" name="Object 7"/>
            <p:cNvGraphicFramePr>
              <a:graphicFrameLocks noChangeAspect="1"/>
            </p:cNvGraphicFramePr>
            <p:nvPr/>
          </p:nvGraphicFramePr>
          <p:xfrm>
            <a:off x="2290" y="2287"/>
            <a:ext cx="862" cy="862"/>
          </p:xfrm>
          <a:graphic>
            <a:graphicData uri="http://schemas.openxmlformats.org/presentationml/2006/ole">
              <mc:AlternateContent xmlns:mc="http://schemas.openxmlformats.org/markup-compatibility/2006">
                <mc:Choice xmlns:v="urn:schemas-microsoft-com:vml" Requires="v">
                  <p:oleObj spid="_x0000_s60594" name="Flash Document" r:id="rId7" imgW="1650960" imgH="1650960" progId="Flash.Movie">
                    <p:embed/>
                  </p:oleObj>
                </mc:Choice>
                <mc:Fallback>
                  <p:oleObj name="Flash Document" r:id="rId7" imgW="1650960" imgH="1650960" progId="Flash.Movi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2287"/>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9" name="Object 8"/>
            <p:cNvGraphicFramePr>
              <a:graphicFrameLocks noChangeAspect="1"/>
            </p:cNvGraphicFramePr>
            <p:nvPr/>
          </p:nvGraphicFramePr>
          <p:xfrm>
            <a:off x="1028" y="1587"/>
            <a:ext cx="862" cy="862"/>
          </p:xfrm>
          <a:graphic>
            <a:graphicData uri="http://schemas.openxmlformats.org/presentationml/2006/ole">
              <mc:AlternateContent xmlns:mc="http://schemas.openxmlformats.org/markup-compatibility/2006">
                <mc:Choice xmlns:v="urn:schemas-microsoft-com:vml" Requires="v">
                  <p:oleObj spid="_x0000_s60595" name="Flash Document" r:id="rId8" imgW="1650960" imgH="1650960" progId="Flash.Movie">
                    <p:embed/>
                  </p:oleObj>
                </mc:Choice>
                <mc:Fallback>
                  <p:oleObj name="Flash Document" r:id="rId8" imgW="1650960" imgH="1650960" progId="Flash.Movi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 y="1587"/>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30" name="Object 9"/>
            <p:cNvGraphicFramePr>
              <a:graphicFrameLocks noChangeAspect="1"/>
            </p:cNvGraphicFramePr>
            <p:nvPr/>
          </p:nvGraphicFramePr>
          <p:xfrm>
            <a:off x="1865" y="1580"/>
            <a:ext cx="862" cy="862"/>
          </p:xfrm>
          <a:graphic>
            <a:graphicData uri="http://schemas.openxmlformats.org/presentationml/2006/ole">
              <mc:AlternateContent xmlns:mc="http://schemas.openxmlformats.org/markup-compatibility/2006">
                <mc:Choice xmlns:v="urn:schemas-microsoft-com:vml" Requires="v">
                  <p:oleObj spid="_x0000_s60596" name="Flash Document" r:id="rId9" imgW="1650960" imgH="1650960" progId="Flash.Movie">
                    <p:embed/>
                  </p:oleObj>
                </mc:Choice>
                <mc:Fallback>
                  <p:oleObj name="Flash Document" r:id="rId9" imgW="1650960" imgH="1650960" progId="Flash.Movie">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 y="15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31" name="Object 10"/>
            <p:cNvGraphicFramePr>
              <a:graphicFrameLocks noChangeAspect="1"/>
            </p:cNvGraphicFramePr>
            <p:nvPr/>
          </p:nvGraphicFramePr>
          <p:xfrm>
            <a:off x="1465" y="2296"/>
            <a:ext cx="862" cy="862"/>
          </p:xfrm>
          <a:graphic>
            <a:graphicData uri="http://schemas.openxmlformats.org/presentationml/2006/ole">
              <mc:AlternateContent xmlns:mc="http://schemas.openxmlformats.org/markup-compatibility/2006">
                <mc:Choice xmlns:v="urn:schemas-microsoft-com:vml" Requires="v">
                  <p:oleObj spid="_x0000_s60597" name="Flash Document" r:id="rId10" imgW="1650960" imgH="1650960" progId="Flash.Movie">
                    <p:embed/>
                  </p:oleObj>
                </mc:Choice>
                <mc:Fallback>
                  <p:oleObj name="Flash Document" r:id="rId10" imgW="1650960" imgH="1650960" progId="Flash.Movie">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 y="229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6907" name="Group 11"/>
          <p:cNvGrpSpPr>
            <a:grpSpLocks/>
          </p:cNvGrpSpPr>
          <p:nvPr/>
        </p:nvGrpSpPr>
        <p:grpSpPr bwMode="auto">
          <a:xfrm>
            <a:off x="1676400" y="2132013"/>
            <a:ext cx="2678113" cy="2463800"/>
            <a:chOff x="1056" y="1343"/>
            <a:chExt cx="1687" cy="1552"/>
          </a:xfrm>
        </p:grpSpPr>
        <p:graphicFrame>
          <p:nvGraphicFramePr>
            <p:cNvPr id="60523" name="Object 12"/>
            <p:cNvGraphicFramePr>
              <a:graphicFrameLocks noChangeAspect="1"/>
            </p:cNvGraphicFramePr>
            <p:nvPr/>
          </p:nvGraphicFramePr>
          <p:xfrm>
            <a:off x="1882" y="2034"/>
            <a:ext cx="861" cy="861"/>
          </p:xfrm>
          <a:graphic>
            <a:graphicData uri="http://schemas.openxmlformats.org/presentationml/2006/ole">
              <mc:AlternateContent xmlns:mc="http://schemas.openxmlformats.org/markup-compatibility/2006">
                <mc:Choice xmlns:v="urn:schemas-microsoft-com:vml" Requires="v">
                  <p:oleObj spid="_x0000_s60598" name="Flash Document" r:id="rId11" imgW="1650960" imgH="1650960" progId="Flash.Movie">
                    <p:embed/>
                  </p:oleObj>
                </mc:Choice>
                <mc:Fallback>
                  <p:oleObj name="Flash Document" r:id="rId11" imgW="1650960" imgH="1650960" progId="Flash.Movie">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2" y="2034"/>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4" name="Object 13"/>
            <p:cNvGraphicFramePr>
              <a:graphicFrameLocks noChangeAspect="1"/>
            </p:cNvGraphicFramePr>
            <p:nvPr/>
          </p:nvGraphicFramePr>
          <p:xfrm>
            <a:off x="1056" y="2025"/>
            <a:ext cx="861" cy="861"/>
          </p:xfrm>
          <a:graphic>
            <a:graphicData uri="http://schemas.openxmlformats.org/presentationml/2006/ole">
              <mc:AlternateContent xmlns:mc="http://schemas.openxmlformats.org/markup-compatibility/2006">
                <mc:Choice xmlns:v="urn:schemas-microsoft-com:vml" Requires="v">
                  <p:oleObj spid="_x0000_s60599" name="Flash Document" r:id="rId13" imgW="1650960" imgH="1650960" progId="Flash.Movie">
                    <p:embed/>
                  </p:oleObj>
                </mc:Choice>
                <mc:Fallback>
                  <p:oleObj name="Flash Document" r:id="rId13" imgW="1650960" imgH="1650960" progId="Flash.Movie">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 y="2025"/>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5" name="Object 14"/>
            <p:cNvGraphicFramePr>
              <a:graphicFrameLocks noChangeAspect="1"/>
            </p:cNvGraphicFramePr>
            <p:nvPr/>
          </p:nvGraphicFramePr>
          <p:xfrm>
            <a:off x="1456" y="1343"/>
            <a:ext cx="861" cy="861"/>
          </p:xfrm>
          <a:graphic>
            <a:graphicData uri="http://schemas.openxmlformats.org/presentationml/2006/ole">
              <mc:AlternateContent xmlns:mc="http://schemas.openxmlformats.org/markup-compatibility/2006">
                <mc:Choice xmlns:v="urn:schemas-microsoft-com:vml" Requires="v">
                  <p:oleObj spid="_x0000_s60600" name="Flash Document" r:id="rId14" imgW="1650960" imgH="1650960" progId="Flash.Movie">
                    <p:embed/>
                  </p:oleObj>
                </mc:Choice>
                <mc:Fallback>
                  <p:oleObj name="Flash Document" r:id="rId14" imgW="1650960" imgH="1650960" progId="Flash.Movie">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6" y="1343"/>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6911" name="Group 15"/>
          <p:cNvGrpSpPr>
            <a:grpSpLocks/>
          </p:cNvGrpSpPr>
          <p:nvPr/>
        </p:nvGrpSpPr>
        <p:grpSpPr bwMode="auto">
          <a:xfrm>
            <a:off x="8151813" y="2651125"/>
            <a:ext cx="992187" cy="1065213"/>
            <a:chOff x="5135" y="1670"/>
            <a:chExt cx="625" cy="671"/>
          </a:xfrm>
        </p:grpSpPr>
        <p:sp>
          <p:nvSpPr>
            <p:cNvPr id="60519" name="Text Box 16"/>
            <p:cNvSpPr txBox="1">
              <a:spLocks noChangeArrowheads="1"/>
            </p:cNvSpPr>
            <p:nvPr/>
          </p:nvSpPr>
          <p:spPr bwMode="auto">
            <a:xfrm>
              <a:off x="5135" y="1670"/>
              <a:ext cx="625"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sz="1800" i="1">
                  <a:latin typeface="Times New Roman" panose="02020603050405020304" pitchFamily="18" charset="0"/>
                  <a:ea typeface="宋体" panose="02010600030101010101" pitchFamily="2" charset="-122"/>
                </a:rPr>
                <a:t>A</a:t>
              </a:r>
              <a:r>
                <a:rPr lang="zh-CN" altLang="en-US" sz="1800">
                  <a:latin typeface="Times New Roman" panose="02020603050405020304" pitchFamily="18" charset="0"/>
                  <a:ea typeface="宋体" panose="02010600030101010101" pitchFamily="2" charset="-122"/>
                </a:rPr>
                <a:t>层：</a:t>
              </a:r>
              <a:endParaRPr lang="zh-CN" altLang="en-US" sz="1800" u="sng">
                <a:latin typeface="Times New Roman" panose="02020603050405020304" pitchFamily="18" charset="0"/>
                <a:ea typeface="宋体" panose="02010600030101010101" pitchFamily="2" charset="-122"/>
              </a:endParaRPr>
            </a:p>
            <a:p>
              <a:pPr algn="just">
                <a:spcBef>
                  <a:spcPct val="0"/>
                </a:spcBef>
                <a:buFontTx/>
                <a:buNone/>
              </a:pPr>
              <a:r>
                <a:rPr lang="en-US" altLang="zh-CN" sz="1800" i="1">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层：</a:t>
              </a:r>
              <a:endParaRPr lang="zh-CN" altLang="en-US" sz="1800" u="sng">
                <a:latin typeface="Times New Roman" panose="02020603050405020304" pitchFamily="18" charset="0"/>
                <a:ea typeface="宋体" panose="02010600030101010101" pitchFamily="2" charset="-122"/>
              </a:endParaRPr>
            </a:p>
            <a:p>
              <a:pPr algn="just">
                <a:spcBef>
                  <a:spcPct val="0"/>
                </a:spcBef>
                <a:buFontTx/>
                <a:buNone/>
              </a:pPr>
              <a:r>
                <a:rPr lang="en-US" altLang="zh-CN" sz="1800" i="1">
                  <a:latin typeface="Times New Roman" panose="02020603050405020304" pitchFamily="18" charset="0"/>
                  <a:ea typeface="宋体" panose="02010600030101010101" pitchFamily="2" charset="-122"/>
                </a:rPr>
                <a:t>C</a:t>
              </a:r>
              <a:r>
                <a:rPr lang="zh-CN" altLang="en-US" sz="1800">
                  <a:latin typeface="Times New Roman" panose="02020603050405020304" pitchFamily="18" charset="0"/>
                  <a:ea typeface="宋体" panose="02010600030101010101" pitchFamily="2" charset="-122"/>
                </a:rPr>
                <a:t>层</a:t>
              </a:r>
              <a:r>
                <a:rPr lang="zh-CN" altLang="en-US" sz="2000" b="0">
                  <a:latin typeface="Times New Roman" panose="02020603050405020304" pitchFamily="18" charset="0"/>
                  <a:ea typeface="宋体" panose="02010600030101010101" pitchFamily="2" charset="-122"/>
                </a:rPr>
                <a:t>：</a:t>
              </a:r>
            </a:p>
          </p:txBody>
        </p:sp>
        <p:sp>
          <p:nvSpPr>
            <p:cNvPr id="60520" name="Oval 17"/>
            <p:cNvSpPr>
              <a:spLocks noChangeArrowheads="1"/>
            </p:cNvSpPr>
            <p:nvPr/>
          </p:nvSpPr>
          <p:spPr bwMode="auto">
            <a:xfrm>
              <a:off x="5585" y="1747"/>
              <a:ext cx="82" cy="61"/>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21" name="Oval 18"/>
            <p:cNvSpPr>
              <a:spLocks noChangeArrowheads="1"/>
            </p:cNvSpPr>
            <p:nvPr/>
          </p:nvSpPr>
          <p:spPr bwMode="auto">
            <a:xfrm>
              <a:off x="5591" y="1911"/>
              <a:ext cx="82" cy="61"/>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22" name="Oval 19"/>
            <p:cNvSpPr>
              <a:spLocks noChangeArrowheads="1"/>
            </p:cNvSpPr>
            <p:nvPr/>
          </p:nvSpPr>
          <p:spPr bwMode="auto">
            <a:xfrm>
              <a:off x="5595" y="2060"/>
              <a:ext cx="82" cy="61"/>
            </a:xfrm>
            <a:prstGeom prst="ellipse">
              <a:avLst/>
            </a:prstGeom>
            <a:solidFill>
              <a:srgbClr val="333333"/>
            </a:soli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6916" name="Group 20"/>
          <p:cNvGrpSpPr>
            <a:grpSpLocks/>
          </p:cNvGrpSpPr>
          <p:nvPr/>
        </p:nvGrpSpPr>
        <p:grpSpPr bwMode="auto">
          <a:xfrm>
            <a:off x="5853113" y="2276475"/>
            <a:ext cx="1814512" cy="1871663"/>
            <a:chOff x="3424" y="1344"/>
            <a:chExt cx="1143" cy="1179"/>
          </a:xfrm>
        </p:grpSpPr>
        <p:grpSp>
          <p:nvGrpSpPr>
            <p:cNvPr id="60507" name="Group 21"/>
            <p:cNvGrpSpPr>
              <a:grpSpLocks/>
            </p:cNvGrpSpPr>
            <p:nvPr/>
          </p:nvGrpSpPr>
          <p:grpSpPr bwMode="auto">
            <a:xfrm>
              <a:off x="3424" y="1344"/>
              <a:ext cx="1143" cy="1179"/>
              <a:chOff x="1997" y="2943"/>
              <a:chExt cx="1143" cy="1179"/>
            </a:xfrm>
          </p:grpSpPr>
          <p:sp>
            <p:nvSpPr>
              <p:cNvPr id="60512" name="Line 22"/>
              <p:cNvSpPr>
                <a:spLocks noChangeShapeType="1"/>
              </p:cNvSpPr>
              <p:nvPr/>
            </p:nvSpPr>
            <p:spPr bwMode="auto">
              <a:xfrm rot="120000" flipH="1">
                <a:off x="2440" y="3090"/>
                <a:ext cx="93" cy="54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3" name="Line 23"/>
              <p:cNvSpPr>
                <a:spLocks noChangeShapeType="1"/>
              </p:cNvSpPr>
              <p:nvPr/>
            </p:nvSpPr>
            <p:spPr bwMode="auto">
              <a:xfrm rot="180000" flipV="1">
                <a:off x="2438" y="3498"/>
                <a:ext cx="553" cy="15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4" name="Line 24"/>
              <p:cNvSpPr>
                <a:spLocks noChangeShapeType="1"/>
              </p:cNvSpPr>
              <p:nvPr/>
            </p:nvSpPr>
            <p:spPr bwMode="auto">
              <a:xfrm rot="120000">
                <a:off x="2545" y="3106"/>
                <a:ext cx="461" cy="3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515" name="Group 25"/>
              <p:cNvGrpSpPr>
                <a:grpSpLocks/>
              </p:cNvGrpSpPr>
              <p:nvPr/>
            </p:nvGrpSpPr>
            <p:grpSpPr bwMode="auto">
              <a:xfrm>
                <a:off x="1997" y="2943"/>
                <a:ext cx="1143" cy="1179"/>
                <a:chOff x="1997" y="2943"/>
                <a:chExt cx="1143" cy="1179"/>
              </a:xfrm>
            </p:grpSpPr>
            <p:sp>
              <p:nvSpPr>
                <p:cNvPr id="60516" name="Line 26"/>
                <p:cNvSpPr>
                  <a:spLocks noChangeShapeType="1"/>
                </p:cNvSpPr>
                <p:nvPr/>
              </p:nvSpPr>
              <p:spPr bwMode="auto">
                <a:xfrm>
                  <a:off x="1997" y="3221"/>
                  <a:ext cx="862" cy="862"/>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17" name="Line 27"/>
                <p:cNvSpPr>
                  <a:spLocks noChangeShapeType="1"/>
                </p:cNvSpPr>
                <p:nvPr/>
              </p:nvSpPr>
              <p:spPr bwMode="auto">
                <a:xfrm rot="21454268" flipV="1">
                  <a:off x="1997" y="2970"/>
                  <a:ext cx="1134" cy="227"/>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18" name="Line 28"/>
                <p:cNvSpPr>
                  <a:spLocks noChangeShapeType="1"/>
                </p:cNvSpPr>
                <p:nvPr/>
              </p:nvSpPr>
              <p:spPr bwMode="auto">
                <a:xfrm flipH="1">
                  <a:off x="2868" y="2943"/>
                  <a:ext cx="272" cy="1179"/>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508" name="Freeform 29"/>
            <p:cNvSpPr>
              <a:spLocks/>
            </p:cNvSpPr>
            <p:nvPr/>
          </p:nvSpPr>
          <p:spPr bwMode="auto">
            <a:xfrm>
              <a:off x="3878" y="1498"/>
              <a:ext cx="544" cy="544"/>
            </a:xfrm>
            <a:custGeom>
              <a:avLst/>
              <a:gdLst>
                <a:gd name="T0" fmla="*/ 90 w 544"/>
                <a:gd name="T1" fmla="*/ 0 h 544"/>
                <a:gd name="T2" fmla="*/ 0 w 544"/>
                <a:gd name="T3" fmla="*/ 544 h 544"/>
                <a:gd name="T4" fmla="*/ 544 w 544"/>
                <a:gd name="T5" fmla="*/ 408 h 544"/>
                <a:gd name="T6" fmla="*/ 90 w 544"/>
                <a:gd name="T7" fmla="*/ 0 h 5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44">
                  <a:moveTo>
                    <a:pt x="90" y="0"/>
                  </a:moveTo>
                  <a:lnTo>
                    <a:pt x="0" y="544"/>
                  </a:lnTo>
                  <a:lnTo>
                    <a:pt x="544" y="408"/>
                  </a:lnTo>
                  <a:lnTo>
                    <a:pt x="90" y="0"/>
                  </a:lnTo>
                  <a:close/>
                </a:path>
              </a:pathLst>
            </a:custGeom>
            <a:solidFill>
              <a:srgbClr val="FF0066">
                <a:alpha val="39999"/>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09" name="Freeform 30"/>
            <p:cNvSpPr>
              <a:spLocks/>
            </p:cNvSpPr>
            <p:nvPr/>
          </p:nvSpPr>
          <p:spPr bwMode="auto">
            <a:xfrm>
              <a:off x="3878" y="1933"/>
              <a:ext cx="544" cy="545"/>
            </a:xfrm>
            <a:custGeom>
              <a:avLst/>
              <a:gdLst>
                <a:gd name="T0" fmla="*/ 0 w 589"/>
                <a:gd name="T1" fmla="*/ 36 h 590"/>
                <a:gd name="T2" fmla="*/ 152 w 589"/>
                <a:gd name="T3" fmla="*/ 0 h 590"/>
                <a:gd name="T4" fmla="*/ 118 w 589"/>
                <a:gd name="T5" fmla="*/ 153 h 590"/>
                <a:gd name="T6" fmla="*/ 0 w 589"/>
                <a:gd name="T7" fmla="*/ 36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 h="590">
                  <a:moveTo>
                    <a:pt x="0" y="137"/>
                  </a:moveTo>
                  <a:lnTo>
                    <a:pt x="589" y="0"/>
                  </a:lnTo>
                  <a:lnTo>
                    <a:pt x="453" y="590"/>
                  </a:lnTo>
                  <a:lnTo>
                    <a:pt x="0" y="137"/>
                  </a:lnTo>
                  <a:close/>
                </a:path>
              </a:pathLst>
            </a:custGeom>
            <a:solidFill>
              <a:srgbClr val="FF0066">
                <a:alpha val="39999"/>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10" name="Freeform 31"/>
            <p:cNvSpPr>
              <a:spLocks/>
            </p:cNvSpPr>
            <p:nvPr/>
          </p:nvSpPr>
          <p:spPr bwMode="auto">
            <a:xfrm>
              <a:off x="4005" y="1362"/>
              <a:ext cx="544" cy="572"/>
            </a:xfrm>
            <a:custGeom>
              <a:avLst/>
              <a:gdLst>
                <a:gd name="T0" fmla="*/ 0 w 589"/>
                <a:gd name="T1" fmla="*/ 80 h 590"/>
                <a:gd name="T2" fmla="*/ 152 w 589"/>
                <a:gd name="T3" fmla="*/ 0 h 590"/>
                <a:gd name="T4" fmla="*/ 118 w 589"/>
                <a:gd name="T5" fmla="*/ 349 h 590"/>
                <a:gd name="T6" fmla="*/ 0 w 589"/>
                <a:gd name="T7" fmla="*/ 80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 h="590">
                  <a:moveTo>
                    <a:pt x="0" y="137"/>
                  </a:moveTo>
                  <a:lnTo>
                    <a:pt x="589" y="0"/>
                  </a:lnTo>
                  <a:lnTo>
                    <a:pt x="453" y="590"/>
                  </a:lnTo>
                  <a:lnTo>
                    <a:pt x="0" y="137"/>
                  </a:lnTo>
                  <a:close/>
                </a:path>
              </a:pathLst>
            </a:custGeom>
            <a:solidFill>
              <a:srgbClr val="FF0066">
                <a:alpha val="39999"/>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11" name="Freeform 32"/>
            <p:cNvSpPr>
              <a:spLocks/>
            </p:cNvSpPr>
            <p:nvPr/>
          </p:nvSpPr>
          <p:spPr bwMode="auto">
            <a:xfrm>
              <a:off x="3442" y="1489"/>
              <a:ext cx="544" cy="572"/>
            </a:xfrm>
            <a:custGeom>
              <a:avLst/>
              <a:gdLst>
                <a:gd name="T0" fmla="*/ 0 w 589"/>
                <a:gd name="T1" fmla="*/ 80 h 590"/>
                <a:gd name="T2" fmla="*/ 152 w 589"/>
                <a:gd name="T3" fmla="*/ 0 h 590"/>
                <a:gd name="T4" fmla="*/ 118 w 589"/>
                <a:gd name="T5" fmla="*/ 349 h 590"/>
                <a:gd name="T6" fmla="*/ 0 w 589"/>
                <a:gd name="T7" fmla="*/ 80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 h="590">
                  <a:moveTo>
                    <a:pt x="0" y="137"/>
                  </a:moveTo>
                  <a:lnTo>
                    <a:pt x="589" y="0"/>
                  </a:lnTo>
                  <a:lnTo>
                    <a:pt x="453" y="590"/>
                  </a:lnTo>
                  <a:lnTo>
                    <a:pt x="0" y="137"/>
                  </a:lnTo>
                  <a:close/>
                </a:path>
              </a:pathLst>
            </a:custGeom>
            <a:solidFill>
              <a:srgbClr val="FF0066">
                <a:alpha val="30196"/>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36929" name="Group 33"/>
          <p:cNvGrpSpPr>
            <a:grpSpLocks/>
          </p:cNvGrpSpPr>
          <p:nvPr/>
        </p:nvGrpSpPr>
        <p:grpSpPr bwMode="auto">
          <a:xfrm>
            <a:off x="5765800" y="2233613"/>
            <a:ext cx="2009775" cy="1943100"/>
            <a:chOff x="3324" y="1407"/>
            <a:chExt cx="1266" cy="1224"/>
          </a:xfrm>
        </p:grpSpPr>
        <p:sp>
          <p:nvSpPr>
            <p:cNvPr id="60477" name="Line 34"/>
            <p:cNvSpPr>
              <a:spLocks noChangeShapeType="1"/>
            </p:cNvSpPr>
            <p:nvPr/>
          </p:nvSpPr>
          <p:spPr bwMode="auto">
            <a:xfrm>
              <a:off x="3674" y="1463"/>
              <a:ext cx="0" cy="86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8" name="Line 35"/>
            <p:cNvSpPr>
              <a:spLocks noChangeShapeType="1"/>
            </p:cNvSpPr>
            <p:nvPr/>
          </p:nvSpPr>
          <p:spPr bwMode="auto">
            <a:xfrm>
              <a:off x="3666" y="2316"/>
              <a:ext cx="871"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9" name="Line 36"/>
            <p:cNvSpPr>
              <a:spLocks noChangeShapeType="1"/>
            </p:cNvSpPr>
            <p:nvPr/>
          </p:nvSpPr>
          <p:spPr bwMode="auto">
            <a:xfrm flipH="1">
              <a:off x="3382" y="2312"/>
              <a:ext cx="291" cy="284"/>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0" name="Oval 37"/>
            <p:cNvSpPr>
              <a:spLocks noChangeArrowheads="1"/>
            </p:cNvSpPr>
            <p:nvPr/>
          </p:nvSpPr>
          <p:spPr bwMode="auto">
            <a:xfrm>
              <a:off x="3353" y="1709"/>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1" name="Oval 38"/>
            <p:cNvSpPr>
              <a:spLocks noChangeArrowheads="1"/>
            </p:cNvSpPr>
            <p:nvPr/>
          </p:nvSpPr>
          <p:spPr bwMode="auto">
            <a:xfrm>
              <a:off x="4499" y="1434"/>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2" name="Oval 39"/>
            <p:cNvSpPr>
              <a:spLocks noChangeArrowheads="1"/>
            </p:cNvSpPr>
            <p:nvPr/>
          </p:nvSpPr>
          <p:spPr bwMode="auto">
            <a:xfrm>
              <a:off x="3651" y="2282"/>
              <a:ext cx="58" cy="57"/>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3" name="Oval 40"/>
            <p:cNvSpPr>
              <a:spLocks noChangeArrowheads="1"/>
            </p:cNvSpPr>
            <p:nvPr/>
          </p:nvSpPr>
          <p:spPr bwMode="auto">
            <a:xfrm>
              <a:off x="4214" y="2561"/>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4" name="Oval 41"/>
            <p:cNvSpPr>
              <a:spLocks noChangeArrowheads="1"/>
            </p:cNvSpPr>
            <p:nvPr/>
          </p:nvSpPr>
          <p:spPr bwMode="auto">
            <a:xfrm>
              <a:off x="4216" y="1721"/>
              <a:ext cx="58" cy="57"/>
            </a:xfrm>
            <a:prstGeom prst="ellipse">
              <a:avLst/>
            </a:prstGeom>
            <a:solidFill>
              <a:srgbClr val="333333"/>
            </a:solidFill>
            <a:ln w="38100">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5" name="Oval 42"/>
            <p:cNvSpPr>
              <a:spLocks noChangeArrowheads="1"/>
            </p:cNvSpPr>
            <p:nvPr/>
          </p:nvSpPr>
          <p:spPr bwMode="auto">
            <a:xfrm>
              <a:off x="3901" y="1565"/>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6" name="Oval 43"/>
            <p:cNvSpPr>
              <a:spLocks noChangeArrowheads="1"/>
            </p:cNvSpPr>
            <p:nvPr/>
          </p:nvSpPr>
          <p:spPr bwMode="auto">
            <a:xfrm>
              <a:off x="4360" y="1991"/>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7" name="Oval 44"/>
            <p:cNvSpPr>
              <a:spLocks noChangeArrowheads="1"/>
            </p:cNvSpPr>
            <p:nvPr/>
          </p:nvSpPr>
          <p:spPr bwMode="auto">
            <a:xfrm>
              <a:off x="3780" y="2120"/>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8" name="Oval 45"/>
            <p:cNvSpPr>
              <a:spLocks noChangeArrowheads="1"/>
            </p:cNvSpPr>
            <p:nvPr/>
          </p:nvSpPr>
          <p:spPr bwMode="auto">
            <a:xfrm>
              <a:off x="4505" y="2280"/>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9" name="Oval 46"/>
            <p:cNvSpPr>
              <a:spLocks noChangeArrowheads="1"/>
            </p:cNvSpPr>
            <p:nvPr/>
          </p:nvSpPr>
          <p:spPr bwMode="auto">
            <a:xfrm>
              <a:off x="3352" y="2565"/>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0" name="Oval 47"/>
            <p:cNvSpPr>
              <a:spLocks noChangeArrowheads="1"/>
            </p:cNvSpPr>
            <p:nvPr/>
          </p:nvSpPr>
          <p:spPr bwMode="auto">
            <a:xfrm>
              <a:off x="3461" y="1980"/>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1" name="Oval 48"/>
            <p:cNvSpPr>
              <a:spLocks noChangeArrowheads="1"/>
            </p:cNvSpPr>
            <p:nvPr/>
          </p:nvSpPr>
          <p:spPr bwMode="auto">
            <a:xfrm>
              <a:off x="3938" y="2413"/>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2" name="Oval 49"/>
            <p:cNvSpPr>
              <a:spLocks noChangeArrowheads="1"/>
            </p:cNvSpPr>
            <p:nvPr/>
          </p:nvSpPr>
          <p:spPr bwMode="auto">
            <a:xfrm>
              <a:off x="4054" y="1835"/>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3" name="Oval 50"/>
            <p:cNvSpPr>
              <a:spLocks noChangeArrowheads="1"/>
            </p:cNvSpPr>
            <p:nvPr/>
          </p:nvSpPr>
          <p:spPr bwMode="auto">
            <a:xfrm>
              <a:off x="3887" y="2387"/>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4" name="Oval 51"/>
            <p:cNvSpPr>
              <a:spLocks noChangeArrowheads="1"/>
            </p:cNvSpPr>
            <p:nvPr/>
          </p:nvSpPr>
          <p:spPr bwMode="auto">
            <a:xfrm>
              <a:off x="3869" y="153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5" name="Oval 52"/>
            <p:cNvSpPr>
              <a:spLocks noChangeArrowheads="1"/>
            </p:cNvSpPr>
            <p:nvPr/>
          </p:nvSpPr>
          <p:spPr bwMode="auto">
            <a:xfrm>
              <a:off x="3747" y="2092"/>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6" name="Oval 53"/>
            <p:cNvSpPr>
              <a:spLocks noChangeArrowheads="1"/>
            </p:cNvSpPr>
            <p:nvPr/>
          </p:nvSpPr>
          <p:spPr bwMode="auto">
            <a:xfrm>
              <a:off x="4327" y="1951"/>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7" name="Oval 54"/>
            <p:cNvSpPr>
              <a:spLocks noChangeArrowheads="1"/>
            </p:cNvSpPr>
            <p:nvPr/>
          </p:nvSpPr>
          <p:spPr bwMode="auto">
            <a:xfrm>
              <a:off x="3624" y="2251"/>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8" name="AutoShape 55"/>
            <p:cNvSpPr>
              <a:spLocks noChangeArrowheads="1"/>
            </p:cNvSpPr>
            <p:nvPr/>
          </p:nvSpPr>
          <p:spPr bwMode="auto">
            <a:xfrm>
              <a:off x="3376" y="1434"/>
              <a:ext cx="1161" cy="1136"/>
            </a:xfrm>
            <a:prstGeom prst="cube">
              <a:avLst>
                <a:gd name="adj" fmla="val 25000"/>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60499" name="Group 56"/>
            <p:cNvGrpSpPr>
              <a:grpSpLocks/>
            </p:cNvGrpSpPr>
            <p:nvPr/>
          </p:nvGrpSpPr>
          <p:grpSpPr bwMode="auto">
            <a:xfrm>
              <a:off x="3324" y="1407"/>
              <a:ext cx="1266" cy="1220"/>
              <a:chOff x="1945" y="2904"/>
              <a:chExt cx="1266" cy="1220"/>
            </a:xfrm>
          </p:grpSpPr>
          <p:sp>
            <p:nvSpPr>
              <p:cNvPr id="60502" name="Oval 57"/>
              <p:cNvSpPr>
                <a:spLocks noChangeArrowheads="1"/>
              </p:cNvSpPr>
              <p:nvPr/>
            </p:nvSpPr>
            <p:spPr bwMode="auto">
              <a:xfrm>
                <a:off x="2244" y="290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3" name="Oval 58"/>
              <p:cNvSpPr>
                <a:spLocks noChangeArrowheads="1"/>
              </p:cNvSpPr>
              <p:nvPr/>
            </p:nvSpPr>
            <p:spPr bwMode="auto">
              <a:xfrm>
                <a:off x="1954" y="4011"/>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4" name="Oval 59"/>
              <p:cNvSpPr>
                <a:spLocks noChangeArrowheads="1"/>
              </p:cNvSpPr>
              <p:nvPr/>
            </p:nvSpPr>
            <p:spPr bwMode="auto">
              <a:xfrm>
                <a:off x="3098" y="373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5" name="Oval 60"/>
              <p:cNvSpPr>
                <a:spLocks noChangeArrowheads="1"/>
              </p:cNvSpPr>
              <p:nvPr/>
            </p:nvSpPr>
            <p:spPr bwMode="auto">
              <a:xfrm>
                <a:off x="3080" y="290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6" name="Oval 61"/>
              <p:cNvSpPr>
                <a:spLocks noChangeArrowheads="1"/>
              </p:cNvSpPr>
              <p:nvPr/>
            </p:nvSpPr>
            <p:spPr bwMode="auto">
              <a:xfrm>
                <a:off x="1945" y="3163"/>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0500" name="Oval 62"/>
            <p:cNvSpPr>
              <a:spLocks noChangeArrowheads="1"/>
            </p:cNvSpPr>
            <p:nvPr/>
          </p:nvSpPr>
          <p:spPr bwMode="auto">
            <a:xfrm>
              <a:off x="4191" y="1684"/>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1" name="Oval 63"/>
            <p:cNvSpPr>
              <a:spLocks noChangeArrowheads="1"/>
            </p:cNvSpPr>
            <p:nvPr/>
          </p:nvSpPr>
          <p:spPr bwMode="auto">
            <a:xfrm>
              <a:off x="4191" y="2518"/>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336960" name="AutoShape 64"/>
          <p:cNvSpPr>
            <a:spLocks noChangeArrowheads="1"/>
          </p:cNvSpPr>
          <p:nvPr/>
        </p:nvSpPr>
        <p:spPr bwMode="auto">
          <a:xfrm>
            <a:off x="4932363" y="2781300"/>
            <a:ext cx="865187" cy="863600"/>
          </a:xfrm>
          <a:prstGeom prst="rightArrow">
            <a:avLst>
              <a:gd name="adj1" fmla="val 50000"/>
              <a:gd name="adj2" fmla="val 25046"/>
            </a:avLst>
          </a:prstGeom>
          <a:solidFill>
            <a:srgbClr val="CCFFCC"/>
          </a:solidFill>
          <a:ln w="9525" algn="ctr">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400">
                <a:solidFill>
                  <a:srgbClr val="0000FF"/>
                </a:solidFill>
                <a:latin typeface="Arial" panose="020B0604020202020204" pitchFamily="34" charset="0"/>
                <a:ea typeface="华文彩云" panose="02010800040101010101" pitchFamily="2" charset="-122"/>
              </a:rPr>
              <a:t>对比</a:t>
            </a:r>
          </a:p>
        </p:txBody>
      </p:sp>
      <p:grpSp>
        <p:nvGrpSpPr>
          <p:cNvPr id="336961" name="Group 65"/>
          <p:cNvGrpSpPr>
            <a:grpSpLocks/>
          </p:cNvGrpSpPr>
          <p:nvPr/>
        </p:nvGrpSpPr>
        <p:grpSpPr bwMode="auto">
          <a:xfrm>
            <a:off x="5565775" y="1916113"/>
            <a:ext cx="2663825" cy="2671762"/>
            <a:chOff x="3198" y="1207"/>
            <a:chExt cx="1678" cy="1683"/>
          </a:xfrm>
        </p:grpSpPr>
        <p:sp>
          <p:nvSpPr>
            <p:cNvPr id="60474" name="Text Box 66"/>
            <p:cNvSpPr txBox="1">
              <a:spLocks noChangeArrowheads="1"/>
            </p:cNvSpPr>
            <p:nvPr/>
          </p:nvSpPr>
          <p:spPr bwMode="auto">
            <a:xfrm>
              <a:off x="3560" y="1207"/>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A</a:t>
              </a:r>
            </a:p>
          </p:txBody>
        </p:sp>
        <p:sp>
          <p:nvSpPr>
            <p:cNvPr id="60475" name="Text Box 67"/>
            <p:cNvSpPr txBox="1">
              <a:spLocks noChangeArrowheads="1"/>
            </p:cNvSpPr>
            <p:nvPr/>
          </p:nvSpPr>
          <p:spPr bwMode="auto">
            <a:xfrm>
              <a:off x="4604" y="2251"/>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B</a:t>
              </a:r>
            </a:p>
          </p:txBody>
        </p:sp>
        <p:sp>
          <p:nvSpPr>
            <p:cNvPr id="60476" name="Text Box 68"/>
            <p:cNvSpPr txBox="1">
              <a:spLocks noChangeArrowheads="1"/>
            </p:cNvSpPr>
            <p:nvPr/>
          </p:nvSpPr>
          <p:spPr bwMode="auto">
            <a:xfrm>
              <a:off x="3198" y="2659"/>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C</a:t>
              </a:r>
            </a:p>
          </p:txBody>
        </p:sp>
      </p:grpSp>
      <p:grpSp>
        <p:nvGrpSpPr>
          <p:cNvPr id="336965" name="Group 69"/>
          <p:cNvGrpSpPr>
            <a:grpSpLocks/>
          </p:cNvGrpSpPr>
          <p:nvPr/>
        </p:nvGrpSpPr>
        <p:grpSpPr bwMode="auto">
          <a:xfrm>
            <a:off x="1296988" y="1628775"/>
            <a:ext cx="3494087" cy="3449638"/>
            <a:chOff x="817" y="1026"/>
            <a:chExt cx="2201" cy="2173"/>
          </a:xfrm>
        </p:grpSpPr>
        <p:grpSp>
          <p:nvGrpSpPr>
            <p:cNvPr id="60462" name="Group 70"/>
            <p:cNvGrpSpPr>
              <a:grpSpLocks/>
            </p:cNvGrpSpPr>
            <p:nvPr/>
          </p:nvGrpSpPr>
          <p:grpSpPr bwMode="auto">
            <a:xfrm rot="3636143">
              <a:off x="836" y="1643"/>
              <a:ext cx="1671" cy="1442"/>
              <a:chOff x="703" y="1298"/>
              <a:chExt cx="1769" cy="1452"/>
            </a:xfrm>
          </p:grpSpPr>
          <p:sp>
            <p:nvSpPr>
              <p:cNvPr id="60466" name="Line 71"/>
              <p:cNvSpPr>
                <a:spLocks noChangeShapeType="1"/>
              </p:cNvSpPr>
              <p:nvPr/>
            </p:nvSpPr>
            <p:spPr bwMode="auto">
              <a:xfrm>
                <a:off x="1156" y="1979"/>
                <a:ext cx="908" cy="0"/>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67" name="Line 72"/>
              <p:cNvSpPr>
                <a:spLocks noChangeShapeType="1"/>
              </p:cNvSpPr>
              <p:nvPr/>
            </p:nvSpPr>
            <p:spPr bwMode="auto">
              <a:xfrm flipH="1">
                <a:off x="1156" y="1298"/>
                <a:ext cx="409" cy="681"/>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468" name="Group 73"/>
              <p:cNvGrpSpPr>
                <a:grpSpLocks/>
              </p:cNvGrpSpPr>
              <p:nvPr/>
            </p:nvGrpSpPr>
            <p:grpSpPr bwMode="auto">
              <a:xfrm>
                <a:off x="703" y="1298"/>
                <a:ext cx="1769" cy="1452"/>
                <a:chOff x="703" y="1298"/>
                <a:chExt cx="1769" cy="1452"/>
              </a:xfrm>
            </p:grpSpPr>
            <p:grpSp>
              <p:nvGrpSpPr>
                <p:cNvPr id="60469" name="Group 74"/>
                <p:cNvGrpSpPr>
                  <a:grpSpLocks/>
                </p:cNvGrpSpPr>
                <p:nvPr/>
              </p:nvGrpSpPr>
              <p:grpSpPr bwMode="auto">
                <a:xfrm>
                  <a:off x="703" y="1298"/>
                  <a:ext cx="1769" cy="1452"/>
                  <a:chOff x="567" y="1434"/>
                  <a:chExt cx="1769" cy="1452"/>
                </a:xfrm>
              </p:grpSpPr>
              <p:sp>
                <p:nvSpPr>
                  <p:cNvPr id="60471" name="Line 75"/>
                  <p:cNvSpPr>
                    <a:spLocks noChangeShapeType="1"/>
                  </p:cNvSpPr>
                  <p:nvPr/>
                </p:nvSpPr>
                <p:spPr bwMode="auto">
                  <a:xfrm>
                    <a:off x="567" y="1434"/>
                    <a:ext cx="1769" cy="0"/>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72" name="Line 76"/>
                  <p:cNvSpPr>
                    <a:spLocks noChangeShapeType="1"/>
                  </p:cNvSpPr>
                  <p:nvPr/>
                </p:nvSpPr>
                <p:spPr bwMode="auto">
                  <a:xfrm flipH="1">
                    <a:off x="1474" y="1434"/>
                    <a:ext cx="862" cy="1406"/>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73" name="Line 77"/>
                  <p:cNvSpPr>
                    <a:spLocks noChangeShapeType="1"/>
                  </p:cNvSpPr>
                  <p:nvPr/>
                </p:nvSpPr>
                <p:spPr bwMode="auto">
                  <a:xfrm>
                    <a:off x="567" y="1434"/>
                    <a:ext cx="907" cy="1452"/>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70" name="Line 78"/>
                <p:cNvSpPr>
                  <a:spLocks noChangeShapeType="1"/>
                </p:cNvSpPr>
                <p:nvPr/>
              </p:nvSpPr>
              <p:spPr bwMode="auto">
                <a:xfrm>
                  <a:off x="1565" y="1298"/>
                  <a:ext cx="499" cy="681"/>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463" name="Text Box 79"/>
            <p:cNvSpPr txBox="1">
              <a:spLocks noChangeArrowheads="1"/>
            </p:cNvSpPr>
            <p:nvPr/>
          </p:nvSpPr>
          <p:spPr bwMode="auto">
            <a:xfrm>
              <a:off x="1878" y="1026"/>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400" i="1">
                  <a:solidFill>
                    <a:srgbClr val="FFFF99"/>
                  </a:solidFill>
                  <a:ea typeface="宋体" panose="02010600030101010101" pitchFamily="2" charset="-122"/>
                </a:rPr>
                <a:t>A</a:t>
              </a:r>
            </a:p>
          </p:txBody>
        </p:sp>
        <p:sp>
          <p:nvSpPr>
            <p:cNvPr id="60464" name="Text Box 80"/>
            <p:cNvSpPr txBox="1">
              <a:spLocks noChangeArrowheads="1"/>
            </p:cNvSpPr>
            <p:nvPr/>
          </p:nvSpPr>
          <p:spPr bwMode="auto">
            <a:xfrm>
              <a:off x="2755" y="256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400" i="1">
                  <a:solidFill>
                    <a:srgbClr val="FFFF99"/>
                  </a:solidFill>
                  <a:ea typeface="宋体" panose="02010600030101010101" pitchFamily="2" charset="-122"/>
                </a:rPr>
                <a:t>B</a:t>
              </a:r>
            </a:p>
          </p:txBody>
        </p:sp>
        <p:sp>
          <p:nvSpPr>
            <p:cNvPr id="60465" name="Text Box 81"/>
            <p:cNvSpPr txBox="1">
              <a:spLocks noChangeArrowheads="1"/>
            </p:cNvSpPr>
            <p:nvPr/>
          </p:nvSpPr>
          <p:spPr bwMode="auto">
            <a:xfrm rot="-573607">
              <a:off x="817" y="2758"/>
              <a:ext cx="3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400" i="1">
                  <a:solidFill>
                    <a:srgbClr val="FFFF99"/>
                  </a:solidFill>
                  <a:ea typeface="宋体" panose="02010600030101010101" pitchFamily="2" charset="-122"/>
                </a:rPr>
                <a:t>C</a:t>
              </a:r>
            </a:p>
          </p:txBody>
        </p:sp>
      </p:grpSp>
      <p:grpSp>
        <p:nvGrpSpPr>
          <p:cNvPr id="336978" name="Group 82"/>
          <p:cNvGrpSpPr>
            <a:grpSpLocks/>
          </p:cNvGrpSpPr>
          <p:nvPr/>
        </p:nvGrpSpPr>
        <p:grpSpPr bwMode="auto">
          <a:xfrm>
            <a:off x="5737225" y="2205038"/>
            <a:ext cx="2060575" cy="2001837"/>
            <a:chOff x="3306" y="1389"/>
            <a:chExt cx="1298" cy="1261"/>
          </a:xfrm>
        </p:grpSpPr>
        <p:grpSp>
          <p:nvGrpSpPr>
            <p:cNvPr id="60446" name="Group 83"/>
            <p:cNvGrpSpPr>
              <a:grpSpLocks/>
            </p:cNvGrpSpPr>
            <p:nvPr/>
          </p:nvGrpSpPr>
          <p:grpSpPr bwMode="auto">
            <a:xfrm>
              <a:off x="3306" y="1389"/>
              <a:ext cx="1298" cy="1261"/>
              <a:chOff x="3306" y="1389"/>
              <a:chExt cx="1298" cy="1261"/>
            </a:xfrm>
          </p:grpSpPr>
          <p:sp>
            <p:nvSpPr>
              <p:cNvPr id="60450" name="Oval 84"/>
              <p:cNvSpPr>
                <a:spLocks noChangeArrowheads="1"/>
              </p:cNvSpPr>
              <p:nvPr/>
            </p:nvSpPr>
            <p:spPr bwMode="auto">
              <a:xfrm>
                <a:off x="3306" y="165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1" name="Oval 85"/>
              <p:cNvSpPr>
                <a:spLocks noChangeArrowheads="1"/>
              </p:cNvSpPr>
              <p:nvPr/>
            </p:nvSpPr>
            <p:spPr bwMode="auto">
              <a:xfrm>
                <a:off x="3606"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2" name="Oval 86"/>
              <p:cNvSpPr>
                <a:spLocks noChangeArrowheads="1"/>
              </p:cNvSpPr>
              <p:nvPr/>
            </p:nvSpPr>
            <p:spPr bwMode="auto">
              <a:xfrm>
                <a:off x="4450"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3" name="Oval 87"/>
              <p:cNvSpPr>
                <a:spLocks noChangeArrowheads="1"/>
              </p:cNvSpPr>
              <p:nvPr/>
            </p:nvSpPr>
            <p:spPr bwMode="auto">
              <a:xfrm>
                <a:off x="4032" y="180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4" name="Oval 88"/>
              <p:cNvSpPr>
                <a:spLocks noChangeArrowheads="1"/>
              </p:cNvSpPr>
              <p:nvPr/>
            </p:nvSpPr>
            <p:spPr bwMode="auto">
              <a:xfrm>
                <a:off x="3434" y="1961"/>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5" name="Oval 89"/>
              <p:cNvSpPr>
                <a:spLocks noChangeArrowheads="1"/>
              </p:cNvSpPr>
              <p:nvPr/>
            </p:nvSpPr>
            <p:spPr bwMode="auto">
              <a:xfrm>
                <a:off x="4468" y="2223"/>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6" name="Oval 90"/>
              <p:cNvSpPr>
                <a:spLocks noChangeArrowheads="1"/>
              </p:cNvSpPr>
              <p:nvPr/>
            </p:nvSpPr>
            <p:spPr bwMode="auto">
              <a:xfrm>
                <a:off x="3878" y="23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7" name="Oval 91"/>
              <p:cNvSpPr>
                <a:spLocks noChangeArrowheads="1"/>
              </p:cNvSpPr>
              <p:nvPr/>
            </p:nvSpPr>
            <p:spPr bwMode="auto">
              <a:xfrm>
                <a:off x="3316" y="249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8" name="Oval 92"/>
              <p:cNvSpPr>
                <a:spLocks noChangeArrowheads="1"/>
              </p:cNvSpPr>
              <p:nvPr/>
            </p:nvSpPr>
            <p:spPr bwMode="auto">
              <a:xfrm>
                <a:off x="4177" y="2514"/>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9" name="Oval 93"/>
              <p:cNvSpPr>
                <a:spLocks noChangeArrowheads="1"/>
              </p:cNvSpPr>
              <p:nvPr/>
            </p:nvSpPr>
            <p:spPr bwMode="auto">
              <a:xfrm>
                <a:off x="3733" y="20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60" name="Oval 94"/>
              <p:cNvSpPr>
                <a:spLocks noChangeArrowheads="1"/>
              </p:cNvSpPr>
              <p:nvPr/>
            </p:nvSpPr>
            <p:spPr bwMode="auto">
              <a:xfrm>
                <a:off x="4313" y="194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61" name="Oval 95"/>
              <p:cNvSpPr>
                <a:spLocks noChangeArrowheads="1"/>
              </p:cNvSpPr>
              <p:nvPr/>
            </p:nvSpPr>
            <p:spPr bwMode="auto">
              <a:xfrm>
                <a:off x="3851" y="151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0447" name="Line 96"/>
            <p:cNvSpPr>
              <a:spLocks noChangeShapeType="1"/>
            </p:cNvSpPr>
            <p:nvPr/>
          </p:nvSpPr>
          <p:spPr bwMode="auto">
            <a:xfrm>
              <a:off x="3587" y="2024"/>
              <a:ext cx="72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8" name="Line 97"/>
            <p:cNvSpPr>
              <a:spLocks noChangeShapeType="1"/>
            </p:cNvSpPr>
            <p:nvPr/>
          </p:nvSpPr>
          <p:spPr bwMode="auto">
            <a:xfrm>
              <a:off x="3932" y="1625"/>
              <a:ext cx="0" cy="771"/>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9" name="Line 98"/>
            <p:cNvSpPr>
              <a:spLocks noChangeShapeType="1"/>
            </p:cNvSpPr>
            <p:nvPr/>
          </p:nvSpPr>
          <p:spPr bwMode="auto">
            <a:xfrm flipH="1">
              <a:off x="3842" y="1915"/>
              <a:ext cx="226" cy="182"/>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6995" name="Group 99"/>
          <p:cNvGrpSpPr>
            <a:grpSpLocks/>
          </p:cNvGrpSpPr>
          <p:nvPr/>
        </p:nvGrpSpPr>
        <p:grpSpPr bwMode="auto">
          <a:xfrm>
            <a:off x="6140450" y="2133600"/>
            <a:ext cx="1728788" cy="1517650"/>
            <a:chOff x="3560" y="1344"/>
            <a:chExt cx="1089" cy="956"/>
          </a:xfrm>
        </p:grpSpPr>
        <p:sp>
          <p:nvSpPr>
            <p:cNvPr id="60443" name="Text Box 100"/>
            <p:cNvSpPr txBox="1">
              <a:spLocks noChangeArrowheads="1"/>
            </p:cNvSpPr>
            <p:nvPr/>
          </p:nvSpPr>
          <p:spPr bwMode="auto">
            <a:xfrm>
              <a:off x="3878" y="134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D</a:t>
              </a:r>
            </a:p>
          </p:txBody>
        </p:sp>
        <p:sp>
          <p:nvSpPr>
            <p:cNvPr id="60444" name="Text Box 101"/>
            <p:cNvSpPr txBox="1">
              <a:spLocks noChangeArrowheads="1"/>
            </p:cNvSpPr>
            <p:nvPr/>
          </p:nvSpPr>
          <p:spPr bwMode="auto">
            <a:xfrm>
              <a:off x="4422" y="1888"/>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E</a:t>
              </a:r>
            </a:p>
          </p:txBody>
        </p:sp>
        <p:sp>
          <p:nvSpPr>
            <p:cNvPr id="60445" name="Text Box 102"/>
            <p:cNvSpPr txBox="1">
              <a:spLocks noChangeArrowheads="1"/>
            </p:cNvSpPr>
            <p:nvPr/>
          </p:nvSpPr>
          <p:spPr bwMode="auto">
            <a:xfrm>
              <a:off x="3560" y="206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F</a:t>
              </a:r>
            </a:p>
          </p:txBody>
        </p:sp>
      </p:grpSp>
      <p:graphicFrame>
        <p:nvGraphicFramePr>
          <p:cNvPr id="336999" name="Object 103"/>
          <p:cNvGraphicFramePr>
            <a:graphicFrameLocks noChangeAspect="1"/>
          </p:cNvGraphicFramePr>
          <p:nvPr/>
        </p:nvGraphicFramePr>
        <p:xfrm>
          <a:off x="2347913" y="2852738"/>
          <a:ext cx="1368425" cy="1368425"/>
        </p:xfrm>
        <a:graphic>
          <a:graphicData uri="http://schemas.openxmlformats.org/presentationml/2006/ole">
            <mc:AlternateContent xmlns:mc="http://schemas.openxmlformats.org/markup-compatibility/2006">
              <mc:Choice xmlns:v="urn:schemas-microsoft-com:vml" Requires="v">
                <p:oleObj spid="_x0000_s60601" name="Flash Document" r:id="rId15" imgW="1650960" imgH="1650960" progId="Flash.Movie">
                  <p:embed/>
                </p:oleObj>
              </mc:Choice>
              <mc:Fallback>
                <p:oleObj name="Flash Document" r:id="rId15" imgW="1650960" imgH="1650960" progId="Flash.Movie">
                  <p:embed/>
                  <p:pic>
                    <p:nvPicPr>
                      <p:cNvPr id="0" name="Object 1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7913" y="2852738"/>
                        <a:ext cx="13684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7000" name="Group 104"/>
          <p:cNvGrpSpPr>
            <a:grpSpLocks/>
          </p:cNvGrpSpPr>
          <p:nvPr/>
        </p:nvGrpSpPr>
        <p:grpSpPr bwMode="auto">
          <a:xfrm>
            <a:off x="2033588" y="2420938"/>
            <a:ext cx="1995487" cy="1936750"/>
            <a:chOff x="1281" y="1525"/>
            <a:chExt cx="1257" cy="1220"/>
          </a:xfrm>
        </p:grpSpPr>
        <p:grpSp>
          <p:nvGrpSpPr>
            <p:cNvPr id="60436" name="Group 105"/>
            <p:cNvGrpSpPr>
              <a:grpSpLocks/>
            </p:cNvGrpSpPr>
            <p:nvPr/>
          </p:nvGrpSpPr>
          <p:grpSpPr bwMode="auto">
            <a:xfrm rot="3613959">
              <a:off x="1339" y="1951"/>
              <a:ext cx="862" cy="726"/>
              <a:chOff x="1020" y="1661"/>
              <a:chExt cx="862" cy="726"/>
            </a:xfrm>
          </p:grpSpPr>
          <p:sp>
            <p:nvSpPr>
              <p:cNvPr id="60440" name="Line 106"/>
              <p:cNvSpPr>
                <a:spLocks noChangeShapeType="1"/>
              </p:cNvSpPr>
              <p:nvPr/>
            </p:nvSpPr>
            <p:spPr bwMode="auto">
              <a:xfrm>
                <a:off x="1020" y="1661"/>
                <a:ext cx="862" cy="0"/>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1" name="Line 107"/>
              <p:cNvSpPr>
                <a:spLocks noChangeShapeType="1"/>
              </p:cNvSpPr>
              <p:nvPr/>
            </p:nvSpPr>
            <p:spPr bwMode="auto">
              <a:xfrm flipH="1">
                <a:off x="1474" y="1661"/>
                <a:ext cx="408" cy="726"/>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2" name="Line 108"/>
              <p:cNvSpPr>
                <a:spLocks noChangeShapeType="1"/>
              </p:cNvSpPr>
              <p:nvPr/>
            </p:nvSpPr>
            <p:spPr bwMode="auto">
              <a:xfrm>
                <a:off x="1020" y="1661"/>
                <a:ext cx="454" cy="726"/>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37" name="Text Box 109"/>
            <p:cNvSpPr txBox="1">
              <a:spLocks noChangeArrowheads="1"/>
            </p:cNvSpPr>
            <p:nvPr/>
          </p:nvSpPr>
          <p:spPr bwMode="auto">
            <a:xfrm rot="-188791">
              <a:off x="1791" y="1525"/>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FFFF99"/>
                  </a:solidFill>
                  <a:ea typeface="宋体" panose="02010600030101010101" pitchFamily="2" charset="-122"/>
                </a:rPr>
                <a:t>D</a:t>
              </a:r>
            </a:p>
          </p:txBody>
        </p:sp>
        <p:sp>
          <p:nvSpPr>
            <p:cNvPr id="60438" name="Text Box 110"/>
            <p:cNvSpPr txBox="1">
              <a:spLocks noChangeArrowheads="1"/>
            </p:cNvSpPr>
            <p:nvPr/>
          </p:nvSpPr>
          <p:spPr bwMode="auto">
            <a:xfrm>
              <a:off x="2311" y="243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FFFF99"/>
                  </a:solidFill>
                  <a:ea typeface="宋体" panose="02010600030101010101" pitchFamily="2" charset="-122"/>
                </a:rPr>
                <a:t>E</a:t>
              </a:r>
            </a:p>
          </p:txBody>
        </p:sp>
        <p:sp>
          <p:nvSpPr>
            <p:cNvPr id="60439" name="Text Box 111"/>
            <p:cNvSpPr txBox="1">
              <a:spLocks noChangeArrowheads="1"/>
            </p:cNvSpPr>
            <p:nvPr/>
          </p:nvSpPr>
          <p:spPr bwMode="auto">
            <a:xfrm>
              <a:off x="1281" y="241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FFFF99"/>
                  </a:solidFill>
                  <a:ea typeface="宋体" panose="02010600030101010101" pitchFamily="2" charset="-122"/>
                </a:rPr>
                <a:t>F</a:t>
              </a:r>
            </a:p>
          </p:txBody>
        </p:sp>
      </p:grpSp>
      <p:sp>
        <p:nvSpPr>
          <p:cNvPr id="337010" name="Rectangle 114"/>
          <p:cNvSpPr>
            <a:spLocks noChangeArrowheads="1"/>
          </p:cNvSpPr>
          <p:nvPr/>
        </p:nvSpPr>
        <p:spPr bwMode="auto">
          <a:xfrm>
            <a:off x="1160463" y="5476875"/>
            <a:ext cx="77708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沿</a:t>
            </a:r>
            <a:r>
              <a:rPr lang="zh-CN" altLang="en-US" sz="2400" dirty="0">
                <a:solidFill>
                  <a:srgbClr val="333333"/>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体对角线方向</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观察</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可看到面心立方结构的密堆积结构</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337011" name="Text Box 115"/>
          <p:cNvSpPr txBox="1">
            <a:spLocks noChangeArrowheads="1"/>
          </p:cNvSpPr>
          <p:nvPr/>
        </p:nvSpPr>
        <p:spPr bwMode="auto">
          <a:xfrm>
            <a:off x="7235825" y="2492375"/>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1800" i="1">
                <a:solidFill>
                  <a:srgbClr val="1C1C1C"/>
                </a:solidFill>
                <a:latin typeface="Times New Roman" panose="02020603050405020304" pitchFamily="18" charset="0"/>
                <a:ea typeface="宋体" panose="02010600030101010101" pitchFamily="2" charset="-122"/>
              </a:rPr>
              <a:t>G</a:t>
            </a:r>
          </a:p>
        </p:txBody>
      </p:sp>
      <p:sp>
        <p:nvSpPr>
          <p:cNvPr id="337012" name="Text Box 116"/>
          <p:cNvSpPr txBox="1">
            <a:spLocks noChangeArrowheads="1"/>
          </p:cNvSpPr>
          <p:nvPr/>
        </p:nvSpPr>
        <p:spPr bwMode="auto">
          <a:xfrm>
            <a:off x="2771775" y="3284538"/>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1800" i="1">
                <a:solidFill>
                  <a:srgbClr val="0000FF"/>
                </a:solidFill>
                <a:latin typeface="Times New Roman" panose="02020603050405020304" pitchFamily="18" charset="0"/>
                <a:ea typeface="宋体" panose="02010600030101010101" pitchFamily="2" charset="-122"/>
              </a:rPr>
              <a:t>G</a:t>
            </a:r>
          </a:p>
        </p:txBody>
      </p:sp>
      <p:sp>
        <p:nvSpPr>
          <p:cNvPr id="337013" name="Oval 117"/>
          <p:cNvSpPr>
            <a:spLocks noChangeArrowheads="1"/>
          </p:cNvSpPr>
          <p:nvPr/>
        </p:nvSpPr>
        <p:spPr bwMode="auto">
          <a:xfrm>
            <a:off x="7124700" y="2636838"/>
            <a:ext cx="215900" cy="215900"/>
          </a:xfrm>
          <a:prstGeom prst="ellipse">
            <a:avLst/>
          </a:prstGeom>
          <a:gradFill rotWithShape="1">
            <a:gsLst>
              <a:gs pos="0">
                <a:srgbClr val="969696"/>
              </a:gs>
              <a:gs pos="100000">
                <a:srgbClr val="333333"/>
              </a:gs>
            </a:gsLst>
            <a:path path="shape">
              <a:fillToRect l="50000" t="50000" r="50000" b="50000"/>
            </a:path>
          </a:gradFill>
          <a:ln w="9525">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69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336960"/>
                                        </p:tgtEl>
                                        <p:attrNameLst>
                                          <p:attrName>style.visibility</p:attrName>
                                        </p:attrNameLst>
                                      </p:cBhvr>
                                      <p:to>
                                        <p:strVal val="visible"/>
                                      </p:to>
                                    </p:set>
                                    <p:animEffect transition="in" filter="slide(fromLeft)">
                                      <p:cBhvr>
                                        <p:cTn id="11" dur="500"/>
                                        <p:tgtEl>
                                          <p:spTgt spid="3369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36929"/>
                                        </p:tgtEl>
                                        <p:attrNameLst>
                                          <p:attrName>style.visibility</p:attrName>
                                        </p:attrNameLst>
                                      </p:cBhvr>
                                      <p:to>
                                        <p:strVal val="visible"/>
                                      </p:to>
                                    </p:set>
                                    <p:animEffect transition="in" filter="diamond(in)">
                                      <p:cBhvr>
                                        <p:cTn id="16" dur="2000"/>
                                        <p:tgtEl>
                                          <p:spTgt spid="336929"/>
                                        </p:tgtEl>
                                      </p:cBhvr>
                                    </p:animEffec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0"/>
                                          </p:stCondLst>
                                        </p:cTn>
                                        <p:tgtEl>
                                          <p:spTgt spid="336978"/>
                                        </p:tgtEl>
                                        <p:attrNameLst>
                                          <p:attrName>style.visibility</p:attrName>
                                        </p:attrNameLst>
                                      </p:cBhvr>
                                      <p:to>
                                        <p:strVal val="visible"/>
                                      </p:to>
                                    </p:set>
                                  </p:childTnLst>
                                  <p:subTnLst>
                                    <p:set>
                                      <p:cBhvr override="childStyle">
                                        <p:cTn dur="1" fill="hold" display="0" masterRel="nextClick" afterEffect="1"/>
                                        <p:tgtEl>
                                          <p:spTgt spid="336978"/>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nodeType="clickEffect">
                                  <p:stCondLst>
                                    <p:cond delay="0"/>
                                  </p:stCondLst>
                                  <p:childTnLst>
                                    <p:set>
                                      <p:cBhvr>
                                        <p:cTn id="23" dur="1" fill="hold">
                                          <p:stCondLst>
                                            <p:cond delay="0"/>
                                          </p:stCondLst>
                                        </p:cTn>
                                        <p:tgtEl>
                                          <p:spTgt spid="336899"/>
                                        </p:tgtEl>
                                        <p:attrNameLst>
                                          <p:attrName>style.visibility</p:attrName>
                                        </p:attrNameLst>
                                      </p:cBhvr>
                                      <p:to>
                                        <p:strVal val="visible"/>
                                      </p:to>
                                    </p:set>
                                    <p:animEffect transition="in" filter="randombar(horizontal)">
                                      <p:cBhvr>
                                        <p:cTn id="24" dur="500"/>
                                        <p:tgtEl>
                                          <p:spTgt spid="33689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6965"/>
                                        </p:tgtEl>
                                        <p:attrNameLst>
                                          <p:attrName>style.visibility</p:attrName>
                                        </p:attrNameLst>
                                      </p:cBhvr>
                                      <p:to>
                                        <p:strVal val="visible"/>
                                      </p:to>
                                    </p:set>
                                  </p:childTnLst>
                                  <p:subTnLst>
                                    <p:set>
                                      <p:cBhvr override="childStyle">
                                        <p:cTn dur="1" fill="hold" display="0" masterRel="nextClick" afterEffect="1"/>
                                        <p:tgtEl>
                                          <p:spTgt spid="336965"/>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3696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3690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nodeType="clickEffect">
                                  <p:stCondLst>
                                    <p:cond delay="0"/>
                                  </p:stCondLst>
                                  <p:childTnLst>
                                    <p:set>
                                      <p:cBhvr>
                                        <p:cTn id="40" dur="1" fill="hold">
                                          <p:stCondLst>
                                            <p:cond delay="0"/>
                                          </p:stCondLst>
                                        </p:cTn>
                                        <p:tgtEl>
                                          <p:spTgt spid="336916"/>
                                        </p:tgtEl>
                                        <p:attrNameLst>
                                          <p:attrName>style.visibility</p:attrName>
                                        </p:attrNameLst>
                                      </p:cBhvr>
                                      <p:to>
                                        <p:strVal val="visible"/>
                                      </p:to>
                                    </p:set>
                                    <p:animEffect transition="in" filter="checkerboard(across)">
                                      <p:cBhvr>
                                        <p:cTn id="41" dur="500"/>
                                        <p:tgtEl>
                                          <p:spTgt spid="33691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33699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337000"/>
                                        </p:tgtEl>
                                        <p:attrNameLst>
                                          <p:attrName>style.visibility</p:attrName>
                                        </p:attrNameLst>
                                      </p:cBhvr>
                                      <p:to>
                                        <p:strVal val="visible"/>
                                      </p:to>
                                    </p:set>
                                  </p:childTnLst>
                                  <p:subTnLst>
                                    <p:set>
                                      <p:cBhvr override="childStyle">
                                        <p:cTn dur="1" fill="hold" display="0" masterRel="nextClick" afterEffect="1"/>
                                        <p:tgtEl>
                                          <p:spTgt spid="337000"/>
                                        </p:tgtEl>
                                        <p:attrNameLst>
                                          <p:attrName>style.visibility</p:attrName>
                                        </p:attrNameLst>
                                      </p:cBhvr>
                                      <p:to>
                                        <p:strVal val="hidden"/>
                                      </p:to>
                                    </p:set>
                                  </p:sub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336999"/>
                                        </p:tgtEl>
                                        <p:attrNameLst>
                                          <p:attrName>style.visibility</p:attrName>
                                        </p:attrNameLst>
                                      </p:cBhvr>
                                      <p:to>
                                        <p:strVal val="visible"/>
                                      </p:to>
                                    </p:set>
                                    <p:animEffect transition="in" filter="blinds(horizontal)">
                                      <p:cBhvr>
                                        <p:cTn id="54" dur="500"/>
                                        <p:tgtEl>
                                          <p:spTgt spid="33699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701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701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701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12" fill="hold" nodeType="clickEffect">
                                  <p:stCondLst>
                                    <p:cond delay="0"/>
                                  </p:stCondLst>
                                  <p:childTnLst>
                                    <p:set>
                                      <p:cBhvr>
                                        <p:cTn id="70" dur="1" fill="hold">
                                          <p:stCondLst>
                                            <p:cond delay="0"/>
                                          </p:stCondLst>
                                        </p:cTn>
                                        <p:tgtEl>
                                          <p:spTgt spid="336911"/>
                                        </p:tgtEl>
                                        <p:attrNameLst>
                                          <p:attrName>style.visibility</p:attrName>
                                        </p:attrNameLst>
                                      </p:cBhvr>
                                      <p:to>
                                        <p:strVal val="visible"/>
                                      </p:to>
                                    </p:set>
                                    <p:animEffect transition="in" filter="strips(downLeft)">
                                      <p:cBhvr>
                                        <p:cTn id="71" dur="500"/>
                                        <p:tgtEl>
                                          <p:spTgt spid="336911"/>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337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60" grpId="0" animBg="1"/>
      <p:bldP spid="337010" grpId="0"/>
      <p:bldP spid="337011" grpId="0"/>
      <p:bldP spid="337012" grpId="0"/>
      <p:bldP spid="3370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mx"/>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60575"/>
            <a:ext cx="33845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60575"/>
            <a:ext cx="21939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0" descr="密堆—面心立方堆积1"/>
          <p:cNvPicPr>
            <a:picLocks noChangeAspect="1" noChangeArrowheads="1"/>
          </p:cNvPicPr>
          <p:nvPr/>
        </p:nvPicPr>
        <p:blipFill>
          <a:blip r:embed="rId4">
            <a:extLst>
              <a:ext uri="{28A0092B-C50C-407E-A947-70E740481C1C}">
                <a14:useLocalDpi xmlns:a14="http://schemas.microsoft.com/office/drawing/2010/main" val="0"/>
              </a:ext>
            </a:extLst>
          </a:blip>
          <a:srcRect r="34546"/>
          <a:stretch>
            <a:fillRect/>
          </a:stretch>
        </p:blipFill>
        <p:spPr bwMode="auto">
          <a:xfrm>
            <a:off x="6169025" y="2055813"/>
            <a:ext cx="2795588"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矩形 1"/>
          <p:cNvSpPr>
            <a:spLocks noChangeArrowheads="1"/>
          </p:cNvSpPr>
          <p:nvPr/>
        </p:nvSpPr>
        <p:spPr bwMode="auto">
          <a:xfrm>
            <a:off x="261938" y="5246688"/>
            <a:ext cx="37750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800"/>
              <a:t>面心立方结构动态演示</a:t>
            </a: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 name="标题 2"/>
          <p:cNvSpPr>
            <a:spLocks noGrp="1"/>
          </p:cNvSpPr>
          <p:nvPr>
            <p:ph type="title"/>
          </p:nvPr>
        </p:nvSpPr>
        <p:spPr/>
        <p:txBody>
          <a:bodyPr/>
          <a:lstStyle/>
          <a:p>
            <a:pPr>
              <a:defRPr/>
            </a:pPr>
            <a:r>
              <a:rPr lang="en-US" altLang="zh-CN" dirty="0" err="1" smtClean="0"/>
              <a:t>Cu,Ag,Au,Al</a:t>
            </a:r>
            <a:r>
              <a:rPr lang="zh-CN" altLang="en-US" dirty="0" smtClean="0"/>
              <a:t>等</a:t>
            </a:r>
            <a:r>
              <a:rPr lang="en-US" altLang="zh-CN" dirty="0" smtClean="0"/>
              <a:t>——</a:t>
            </a:r>
            <a:r>
              <a:rPr lang="zh-CN" altLang="en-US" dirty="0" smtClean="0"/>
              <a:t>面心立方结构</a:t>
            </a:r>
            <a:r>
              <a:rPr lang="en-US" altLang="zh-CN" dirty="0" smtClean="0"/>
              <a:t>(</a:t>
            </a:r>
            <a:r>
              <a:rPr lang="en-US" altLang="zh-CN" dirty="0" err="1" smtClean="0"/>
              <a:t>fcc</a:t>
            </a:r>
            <a:r>
              <a:rPr lang="en-US" altLang="zh-CN"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lstStyle/>
          <a:p>
            <a:r>
              <a:rPr lang="zh-CN" altLang="en-US" smtClean="0">
                <a:effectLst/>
              </a:rPr>
              <a:t>水果排列方式</a:t>
            </a:r>
          </a:p>
        </p:txBody>
      </p:sp>
      <p:pic>
        <p:nvPicPr>
          <p:cNvPr id="62467" name="Picture 4" descr="405 水果排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844675"/>
            <a:ext cx="552767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p:spPr>
        <p:txBody>
          <a:bodyPr/>
          <a:lstStyle/>
          <a:p>
            <a:pPr>
              <a:defRPr/>
            </a:pPr>
            <a:r>
              <a:rPr lang="zh-CN" altLang="en-US" dirty="0" smtClean="0"/>
              <a:t>六方与立方紧密堆积的方式比较</a:t>
            </a:r>
            <a:endParaRPr lang="zh-CN" altLang="en-US" dirty="0"/>
          </a:p>
        </p:txBody>
      </p:sp>
      <p:pic>
        <p:nvPicPr>
          <p:cNvPr id="6349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16113"/>
            <a:ext cx="6383337"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785225"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Administrator.ZGC-20130926GJY\Desktop\5.bmp"/>
          <p:cNvPicPr>
            <a:picLocks noChangeAspect="1" noChangeArrowheads="1"/>
          </p:cNvPicPr>
          <p:nvPr/>
        </p:nvPicPr>
        <p:blipFill>
          <a:blip r:embed="rId2">
            <a:extLst>
              <a:ext uri="{28A0092B-C50C-407E-A947-70E740481C1C}">
                <a14:useLocalDpi xmlns:a14="http://schemas.microsoft.com/office/drawing/2010/main" val="0"/>
              </a:ext>
            </a:extLst>
          </a:blip>
          <a:srcRect r="8777"/>
          <a:stretch>
            <a:fillRect/>
          </a:stretch>
        </p:blipFill>
        <p:spPr bwMode="auto">
          <a:xfrm>
            <a:off x="327025" y="1773238"/>
            <a:ext cx="848995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a:spLocks noGrp="1"/>
          </p:cNvSpPr>
          <p:nvPr>
            <p:ph type="title"/>
          </p:nvPr>
        </p:nvSpPr>
        <p:spPr>
          <a:xfrm>
            <a:off x="457200" y="833438"/>
            <a:ext cx="8229600" cy="681037"/>
          </a:xfrm>
        </p:spPr>
        <p:txBody>
          <a:bodyPr/>
          <a:lstStyle/>
          <a:p>
            <a:pPr>
              <a:defRPr/>
            </a:pPr>
            <a:r>
              <a:rPr lang="zh-CN" altLang="en-US" dirty="0" smtClean="0"/>
              <a:t>在一些金属单质中</a:t>
            </a:r>
            <a:r>
              <a:rPr lang="zh-CN" altLang="en-US" dirty="0" smtClean="0">
                <a:solidFill>
                  <a:srgbClr val="C00000"/>
                </a:solidFill>
              </a:rPr>
              <a:t>原子的堆积方式</a:t>
            </a:r>
            <a:endParaRPr lang="zh-CN" altLang="en-US" dirty="0">
              <a:solidFill>
                <a:srgbClr val="C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latin typeface="微软雅黑" panose="020B0503020204020204" pitchFamily="34" charset="-122"/>
              </a:rPr>
              <a:t>如何描述这些晶格呢？有哪些指标或物理量吗？</a:t>
            </a:r>
            <a:endParaRPr lang="zh-CN" altLang="en-US" dirty="0">
              <a:latin typeface="微软雅黑" panose="020B0503020204020204" pitchFamily="34" charset="-122"/>
            </a:endParaRPr>
          </a:p>
        </p:txBody>
      </p:sp>
      <p:pic>
        <p:nvPicPr>
          <p:cNvPr id="6656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1884363"/>
            <a:ext cx="69008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6263" y="1916113"/>
            <a:ext cx="209073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5"/>
          <p:cNvSpPr txBox="1">
            <a:spLocks noChangeArrowheads="1"/>
          </p:cNvSpPr>
          <p:nvPr/>
        </p:nvSpPr>
        <p:spPr bwMode="auto">
          <a:xfrm>
            <a:off x="457200" y="4652963"/>
            <a:ext cx="8229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以硬球模型而言，</a:t>
            </a:r>
            <a:endParaRPr lang="en-US" altLang="zh-CN" sz="2800" dirty="0" smtClean="0">
              <a:solidFill>
                <a:srgbClr val="1C1C1C"/>
              </a:solidFill>
              <a:effectLst>
                <a:outerShdw blurRad="38100" dist="38100" dir="2700000" algn="tl">
                  <a:srgbClr val="000000">
                    <a:alpha val="43137"/>
                  </a:srgbClr>
                </a:outerShdw>
              </a:effectLst>
              <a:latin typeface="微软雅黑" panose="020B0503020204020204" pitchFamily="34" charset="-122"/>
            </a:endParaRPr>
          </a:p>
          <a:p>
            <a:pP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a:t>
            </a:r>
            <a:r>
              <a:rPr lang="en-US" altLang="zh-CN"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1</a:t>
            </a: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）配位数：最近邻原子数</a:t>
            </a:r>
            <a:endParaRPr lang="en-US" altLang="zh-CN" sz="2800" dirty="0" smtClean="0">
              <a:solidFill>
                <a:srgbClr val="1C1C1C"/>
              </a:solidFill>
              <a:effectLst>
                <a:outerShdw blurRad="38100" dist="38100" dir="2700000" algn="tl">
                  <a:srgbClr val="000000">
                    <a:alpha val="43137"/>
                  </a:srgbClr>
                </a:outerShdw>
              </a:effectLst>
              <a:latin typeface="微软雅黑" panose="020B0503020204020204" pitchFamily="34" charset="-122"/>
            </a:endParaRPr>
          </a:p>
          <a:p>
            <a:pPr eaLnBrk="1" hangingPunct="1">
              <a:spcBef>
                <a:spcPct val="0"/>
              </a:spcBef>
              <a:buFontTx/>
              <a:buNone/>
              <a:defRPr/>
            </a:pP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a:t>
            </a:r>
            <a:r>
              <a:rPr lang="en-US" altLang="zh-CN"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2</a:t>
            </a:r>
            <a:r>
              <a:rPr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）致密度：空间占有率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arn(inVertical)">
                                      <p:cBhvr>
                                        <p:cTn id="7"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p:txBody>
          <a:bodyPr/>
          <a:lstStyle/>
          <a:p>
            <a:pPr>
              <a:defRPr/>
            </a:pPr>
            <a:endParaRPr dirty="0"/>
          </a:p>
        </p:txBody>
      </p:sp>
      <p:sp>
        <p:nvSpPr>
          <p:cNvPr id="60418" name="Rectangle 2"/>
          <p:cNvSpPr>
            <a:spLocks noGrp="1" noChangeArrowheads="1"/>
          </p:cNvSpPr>
          <p:nvPr>
            <p:ph type="title"/>
          </p:nvPr>
        </p:nvSpPr>
        <p:spPr/>
        <p:txBody>
          <a:bodyPr/>
          <a:lstStyle/>
          <a:p>
            <a:pPr>
              <a:defRPr/>
            </a:pPr>
            <a:r>
              <a:rPr lang="zh-CN" altLang="en-US" dirty="0" smtClean="0">
                <a:effectLst>
                  <a:outerShdw blurRad="38100" dist="38100" dir="2700000" algn="tl">
                    <a:srgbClr val="000000">
                      <a:alpha val="43137"/>
                    </a:srgbClr>
                  </a:outerShdw>
                </a:effectLst>
                <a:latin typeface="微软雅黑" panose="020B0503020204020204" pitchFamily="34" charset="-122"/>
              </a:rPr>
              <a:t>关于配位数</a:t>
            </a:r>
          </a:p>
        </p:txBody>
      </p:sp>
      <p:sp>
        <p:nvSpPr>
          <p:cNvPr id="2" name="内容占位符 1"/>
          <p:cNvSpPr>
            <a:spLocks noGrp="1"/>
          </p:cNvSpPr>
          <p:nvPr>
            <p:ph sz="half" idx="1"/>
          </p:nvPr>
        </p:nvSpPr>
        <p:spPr/>
        <p:txBody>
          <a:bodyPr/>
          <a:lstStyle/>
          <a:p>
            <a:pPr>
              <a:defRPr/>
            </a:pPr>
            <a:endParaRPr lang="zh-CN" altLang="en-US"/>
          </a:p>
        </p:txBody>
      </p:sp>
      <p:sp>
        <p:nvSpPr>
          <p:cNvPr id="320517" name="Rectangle 5"/>
          <p:cNvSpPr>
            <a:spLocks noChangeArrowheads="1"/>
          </p:cNvSpPr>
          <p:nvPr/>
        </p:nvSpPr>
        <p:spPr bwMode="auto">
          <a:xfrm>
            <a:off x="690563" y="2500313"/>
            <a:ext cx="3671887"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zh-CN" altLang="en-US" sz="2800" dirty="0" smtClean="0">
                <a:solidFill>
                  <a:srgbClr val="990000"/>
                </a:solidFill>
                <a:effectLst>
                  <a:outerShdw blurRad="38100" dist="38100" dir="2700000" algn="tl">
                    <a:srgbClr val="000000">
                      <a:alpha val="43137"/>
                    </a:srgbClr>
                  </a:outerShdw>
                </a:effectLst>
                <a:latin typeface="微软雅黑" panose="020B0503020204020204" pitchFamily="34" charset="-122"/>
              </a:rPr>
              <a:t>定义：</a:t>
            </a:r>
            <a:r>
              <a:rPr kumimoji="1"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一般用一个粒子的周围最近邻的粒子数来描写晶体中粒子排列的紧密程度，这个数称为</a:t>
            </a:r>
            <a:r>
              <a:rPr kumimoji="1" lang="zh-CN" altLang="en-US" sz="2800" dirty="0" smtClean="0">
                <a:solidFill>
                  <a:srgbClr val="990000"/>
                </a:solidFill>
                <a:effectLst>
                  <a:outerShdw blurRad="38100" dist="38100" dir="2700000" algn="tl">
                    <a:srgbClr val="000000">
                      <a:alpha val="43137"/>
                    </a:srgbClr>
                  </a:outerShdw>
                </a:effectLst>
                <a:latin typeface="微软雅黑" panose="020B0503020204020204" pitchFamily="34" charset="-122"/>
              </a:rPr>
              <a:t>配位数</a:t>
            </a:r>
            <a:r>
              <a:rPr kumimoji="1" lang="zh-CN" altLang="en-US" sz="2800" dirty="0" smtClean="0">
                <a:solidFill>
                  <a:srgbClr val="1C1C1C"/>
                </a:solidFill>
                <a:effectLst>
                  <a:outerShdw blurRad="38100" dist="38100" dir="2700000" algn="tl">
                    <a:srgbClr val="000000">
                      <a:alpha val="43137"/>
                    </a:srgbClr>
                  </a:outerShdw>
                </a:effectLst>
                <a:latin typeface="微软雅黑" panose="020B0503020204020204" pitchFamily="34" charset="-122"/>
              </a:rPr>
              <a:t>。</a:t>
            </a:r>
          </a:p>
          <a:p>
            <a:pPr eaLnBrk="1" hangingPunct="1">
              <a:spcBef>
                <a:spcPct val="0"/>
              </a:spcBef>
              <a:buFontTx/>
              <a:buNone/>
              <a:defRPr/>
            </a:pPr>
            <a:endParaRPr kumimoji="1" lang="en-US" altLang="zh-CN" sz="2800" dirty="0" smtClean="0">
              <a:solidFill>
                <a:srgbClr val="1C1C1C"/>
              </a:solidFill>
              <a:effectLst>
                <a:outerShdw blurRad="38100" dist="38100" dir="2700000" algn="tl">
                  <a:srgbClr val="000000">
                    <a:alpha val="43137"/>
                  </a:srgbClr>
                </a:outerShdw>
              </a:effectLst>
              <a:latin typeface="微软雅黑" panose="020B0503020204020204" pitchFamily="34" charset="-122"/>
            </a:endParaRPr>
          </a:p>
        </p:txBody>
      </p:sp>
      <p:grpSp>
        <p:nvGrpSpPr>
          <p:cNvPr id="320518" name="Group 6"/>
          <p:cNvGrpSpPr>
            <a:grpSpLocks/>
          </p:cNvGrpSpPr>
          <p:nvPr/>
        </p:nvGrpSpPr>
        <p:grpSpPr bwMode="auto">
          <a:xfrm>
            <a:off x="5284788" y="2133600"/>
            <a:ext cx="2771775" cy="2665413"/>
            <a:chOff x="621" y="945"/>
            <a:chExt cx="1179" cy="1115"/>
          </a:xfrm>
        </p:grpSpPr>
        <p:grpSp>
          <p:nvGrpSpPr>
            <p:cNvPr id="67594" name="Group 7"/>
            <p:cNvGrpSpPr>
              <a:grpSpLocks/>
            </p:cNvGrpSpPr>
            <p:nvPr/>
          </p:nvGrpSpPr>
          <p:grpSpPr bwMode="auto">
            <a:xfrm>
              <a:off x="621" y="1035"/>
              <a:ext cx="1179" cy="1025"/>
              <a:chOff x="612" y="1035"/>
              <a:chExt cx="1179" cy="1025"/>
            </a:xfrm>
          </p:grpSpPr>
          <p:grpSp>
            <p:nvGrpSpPr>
              <p:cNvPr id="67600" name="Group 8"/>
              <p:cNvGrpSpPr>
                <a:grpSpLocks/>
              </p:cNvGrpSpPr>
              <p:nvPr/>
            </p:nvGrpSpPr>
            <p:grpSpPr bwMode="auto">
              <a:xfrm>
                <a:off x="703" y="1035"/>
                <a:ext cx="998" cy="953"/>
                <a:chOff x="768" y="1584"/>
                <a:chExt cx="864" cy="816"/>
              </a:xfrm>
            </p:grpSpPr>
            <p:sp>
              <p:nvSpPr>
                <p:cNvPr id="67604" name="AutoShape 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605" name="Line 1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7606" name="Line 1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7607" name="Line 1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7601" name="Oval 13"/>
              <p:cNvSpPr>
                <a:spLocks noChangeArrowheads="1"/>
              </p:cNvSpPr>
              <p:nvPr/>
            </p:nvSpPr>
            <p:spPr bwMode="auto">
              <a:xfrm>
                <a:off x="1610" y="165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602" name="Oval 14"/>
              <p:cNvSpPr>
                <a:spLocks noChangeArrowheads="1"/>
              </p:cNvSpPr>
              <p:nvPr/>
            </p:nvSpPr>
            <p:spPr bwMode="auto">
              <a:xfrm>
                <a:off x="1338"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603" name="Oval 15"/>
              <p:cNvSpPr>
                <a:spLocks noChangeArrowheads="1"/>
              </p:cNvSpPr>
              <p:nvPr/>
            </p:nvSpPr>
            <p:spPr bwMode="auto">
              <a:xfrm>
                <a:off x="612"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7595" name="Oval 16"/>
            <p:cNvSpPr>
              <a:spLocks noChangeArrowheads="1"/>
            </p:cNvSpPr>
            <p:nvPr/>
          </p:nvSpPr>
          <p:spPr bwMode="auto">
            <a:xfrm>
              <a:off x="1592"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6" name="Oval 17"/>
            <p:cNvSpPr>
              <a:spLocks noChangeArrowheads="1"/>
            </p:cNvSpPr>
            <p:nvPr/>
          </p:nvSpPr>
          <p:spPr bwMode="auto">
            <a:xfrm>
              <a:off x="830"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7" name="Oval 18"/>
            <p:cNvSpPr>
              <a:spLocks noChangeArrowheads="1"/>
            </p:cNvSpPr>
            <p:nvPr/>
          </p:nvSpPr>
          <p:spPr bwMode="auto">
            <a:xfrm>
              <a:off x="621"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8" name="Oval 19"/>
            <p:cNvSpPr>
              <a:spLocks noChangeArrowheads="1"/>
            </p:cNvSpPr>
            <p:nvPr/>
          </p:nvSpPr>
          <p:spPr bwMode="auto">
            <a:xfrm>
              <a:off x="857" y="1670"/>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9" name="Oval 20"/>
            <p:cNvSpPr>
              <a:spLocks noChangeArrowheads="1"/>
            </p:cNvSpPr>
            <p:nvPr/>
          </p:nvSpPr>
          <p:spPr bwMode="auto">
            <a:xfrm>
              <a:off x="1384"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320533" name="Text Box 21"/>
          <p:cNvSpPr txBox="1">
            <a:spLocks noChangeArrowheads="1"/>
          </p:cNvSpPr>
          <p:nvPr/>
        </p:nvSpPr>
        <p:spPr bwMode="auto">
          <a:xfrm>
            <a:off x="7508875" y="4768850"/>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FFFFFF"/>
                </a:solidFill>
                <a:latin typeface="Times New Roman" panose="02020603050405020304" pitchFamily="18" charset="0"/>
                <a:ea typeface="宋体" panose="02010600030101010101" pitchFamily="2" charset="-122"/>
              </a:rPr>
              <a:t>O</a:t>
            </a:r>
          </a:p>
        </p:txBody>
      </p:sp>
      <p:sp>
        <p:nvSpPr>
          <p:cNvPr id="320534" name="Text Box 22"/>
          <p:cNvSpPr txBox="1">
            <a:spLocks noChangeArrowheads="1"/>
          </p:cNvSpPr>
          <p:nvPr/>
        </p:nvSpPr>
        <p:spPr bwMode="auto">
          <a:xfrm>
            <a:off x="8158163" y="4235450"/>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FFFFFF"/>
                </a:solidFill>
                <a:latin typeface="Times New Roman" panose="02020603050405020304" pitchFamily="18" charset="0"/>
                <a:ea typeface="宋体" panose="02010600030101010101" pitchFamily="2" charset="-122"/>
              </a:rPr>
              <a:t>1</a:t>
            </a:r>
          </a:p>
        </p:txBody>
      </p:sp>
      <p:sp>
        <p:nvSpPr>
          <p:cNvPr id="320535" name="Text Box 23"/>
          <p:cNvSpPr txBox="1">
            <a:spLocks noChangeArrowheads="1"/>
          </p:cNvSpPr>
          <p:nvPr/>
        </p:nvSpPr>
        <p:spPr bwMode="auto">
          <a:xfrm>
            <a:off x="8056563" y="2565400"/>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FFFFFF"/>
                </a:solidFill>
                <a:latin typeface="Times New Roman" panose="02020603050405020304" pitchFamily="18" charset="0"/>
                <a:ea typeface="宋体" panose="02010600030101010101" pitchFamily="2"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slide(fromBottom)">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20518"/>
                                        </p:tgtEl>
                                        <p:attrNameLst>
                                          <p:attrName>style.visibility</p:attrName>
                                        </p:attrNameLst>
                                      </p:cBhvr>
                                      <p:to>
                                        <p:strVal val="visible"/>
                                      </p:to>
                                    </p:set>
                                    <p:animEffect transition="in" filter="diamond(in)">
                                      <p:cBhvr>
                                        <p:cTn id="12" dur="2000"/>
                                        <p:tgtEl>
                                          <p:spTgt spid="3205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7" grpId="0"/>
      <p:bldP spid="320533" grpId="0"/>
      <p:bldP spid="320534" grpId="0"/>
      <p:bldP spid="3205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latin typeface="微软雅黑" panose="020B0503020204020204" pitchFamily="34" charset="-122"/>
              </a:rPr>
              <a:t>简立方结构配位数</a:t>
            </a:r>
          </a:p>
        </p:txBody>
      </p:sp>
      <p:grpSp>
        <p:nvGrpSpPr>
          <p:cNvPr id="338947" name="Group 3"/>
          <p:cNvGrpSpPr>
            <a:grpSpLocks/>
          </p:cNvGrpSpPr>
          <p:nvPr/>
        </p:nvGrpSpPr>
        <p:grpSpPr bwMode="auto">
          <a:xfrm>
            <a:off x="1116013" y="3257550"/>
            <a:ext cx="1885950" cy="1798638"/>
            <a:chOff x="340" y="1616"/>
            <a:chExt cx="1188" cy="1133"/>
          </a:xfrm>
        </p:grpSpPr>
        <p:grpSp>
          <p:nvGrpSpPr>
            <p:cNvPr id="68667" name="Group 4"/>
            <p:cNvGrpSpPr>
              <a:grpSpLocks/>
            </p:cNvGrpSpPr>
            <p:nvPr/>
          </p:nvGrpSpPr>
          <p:grpSpPr bwMode="auto">
            <a:xfrm>
              <a:off x="431" y="1706"/>
              <a:ext cx="998" cy="953"/>
              <a:chOff x="768" y="1584"/>
              <a:chExt cx="864" cy="816"/>
            </a:xfrm>
          </p:grpSpPr>
          <p:sp>
            <p:nvSpPr>
              <p:cNvPr id="68676" name="AutoShape 5"/>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7" name="Line 6"/>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78" name="Line 7"/>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79" name="Line 8"/>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68" name="Oval 9"/>
            <p:cNvSpPr>
              <a:spLocks noChangeArrowheads="1"/>
            </p:cNvSpPr>
            <p:nvPr/>
          </p:nvSpPr>
          <p:spPr bwMode="auto">
            <a:xfrm>
              <a:off x="567" y="1634"/>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9" name="Oval 10"/>
            <p:cNvSpPr>
              <a:spLocks noChangeArrowheads="1"/>
            </p:cNvSpPr>
            <p:nvPr/>
          </p:nvSpPr>
          <p:spPr bwMode="auto">
            <a:xfrm>
              <a:off x="1338" y="1616"/>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0" name="Oval 11"/>
            <p:cNvSpPr>
              <a:spLocks noChangeArrowheads="1"/>
            </p:cNvSpPr>
            <p:nvPr/>
          </p:nvSpPr>
          <p:spPr bwMode="auto">
            <a:xfrm>
              <a:off x="567" y="2296"/>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1" name="Oval 12"/>
            <p:cNvSpPr>
              <a:spLocks noChangeArrowheads="1"/>
            </p:cNvSpPr>
            <p:nvPr/>
          </p:nvSpPr>
          <p:spPr bwMode="auto">
            <a:xfrm>
              <a:off x="340" y="184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2" name="Oval 13"/>
            <p:cNvSpPr>
              <a:spLocks noChangeArrowheads="1"/>
            </p:cNvSpPr>
            <p:nvPr/>
          </p:nvSpPr>
          <p:spPr bwMode="auto">
            <a:xfrm>
              <a:off x="340" y="256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3" name="Oval 14"/>
            <p:cNvSpPr>
              <a:spLocks noChangeArrowheads="1"/>
            </p:cNvSpPr>
            <p:nvPr/>
          </p:nvSpPr>
          <p:spPr bwMode="auto">
            <a:xfrm>
              <a:off x="1347" y="230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4" name="Oval 15"/>
            <p:cNvSpPr>
              <a:spLocks noChangeArrowheads="1"/>
            </p:cNvSpPr>
            <p:nvPr/>
          </p:nvSpPr>
          <p:spPr bwMode="auto">
            <a:xfrm>
              <a:off x="1066" y="184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5" name="Oval 16"/>
            <p:cNvSpPr>
              <a:spLocks noChangeArrowheads="1"/>
            </p:cNvSpPr>
            <p:nvPr/>
          </p:nvSpPr>
          <p:spPr bwMode="auto">
            <a:xfrm>
              <a:off x="1102" y="255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8961" name="Group 17"/>
          <p:cNvGrpSpPr>
            <a:grpSpLocks/>
          </p:cNvGrpSpPr>
          <p:nvPr/>
        </p:nvGrpSpPr>
        <p:grpSpPr bwMode="auto">
          <a:xfrm>
            <a:off x="755650" y="3603625"/>
            <a:ext cx="1857375" cy="1841500"/>
            <a:chOff x="385" y="1879"/>
            <a:chExt cx="1170" cy="1160"/>
          </a:xfrm>
        </p:grpSpPr>
        <p:grpSp>
          <p:nvGrpSpPr>
            <p:cNvPr id="68654" name="Group 18"/>
            <p:cNvGrpSpPr>
              <a:grpSpLocks/>
            </p:cNvGrpSpPr>
            <p:nvPr/>
          </p:nvGrpSpPr>
          <p:grpSpPr bwMode="auto">
            <a:xfrm>
              <a:off x="476" y="1996"/>
              <a:ext cx="998" cy="953"/>
              <a:chOff x="768" y="1584"/>
              <a:chExt cx="864" cy="816"/>
            </a:xfrm>
          </p:grpSpPr>
          <p:sp>
            <p:nvSpPr>
              <p:cNvPr id="68663" name="AutoShape 1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4" name="Line 2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65" name="Line 2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66" name="Line 2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55" name="Oval 23"/>
            <p:cNvSpPr>
              <a:spLocks noChangeArrowheads="1"/>
            </p:cNvSpPr>
            <p:nvPr/>
          </p:nvSpPr>
          <p:spPr bwMode="auto">
            <a:xfrm>
              <a:off x="594"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6" name="Oval 24"/>
            <p:cNvSpPr>
              <a:spLocks noChangeArrowheads="1"/>
            </p:cNvSpPr>
            <p:nvPr/>
          </p:nvSpPr>
          <p:spPr bwMode="auto">
            <a:xfrm>
              <a:off x="1338"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7" name="Oval 25"/>
            <p:cNvSpPr>
              <a:spLocks noChangeArrowheads="1"/>
            </p:cNvSpPr>
            <p:nvPr/>
          </p:nvSpPr>
          <p:spPr bwMode="auto">
            <a:xfrm>
              <a:off x="612" y="2604"/>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8" name="Oval 26"/>
            <p:cNvSpPr>
              <a:spLocks noChangeArrowheads="1"/>
            </p:cNvSpPr>
            <p:nvPr/>
          </p:nvSpPr>
          <p:spPr bwMode="auto">
            <a:xfrm>
              <a:off x="385" y="214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9" name="Oval 27"/>
            <p:cNvSpPr>
              <a:spLocks noChangeArrowheads="1"/>
            </p:cNvSpPr>
            <p:nvPr/>
          </p:nvSpPr>
          <p:spPr bwMode="auto">
            <a:xfrm>
              <a:off x="385" y="285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0" name="Oval 28"/>
            <p:cNvSpPr>
              <a:spLocks noChangeArrowheads="1"/>
            </p:cNvSpPr>
            <p:nvPr/>
          </p:nvSpPr>
          <p:spPr bwMode="auto">
            <a:xfrm>
              <a:off x="1374" y="259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1" name="Oval 29"/>
            <p:cNvSpPr>
              <a:spLocks noChangeArrowheads="1"/>
            </p:cNvSpPr>
            <p:nvPr/>
          </p:nvSpPr>
          <p:spPr bwMode="auto">
            <a:xfrm>
              <a:off x="1147" y="214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2" name="Oval 30"/>
            <p:cNvSpPr>
              <a:spLocks noChangeArrowheads="1"/>
            </p:cNvSpPr>
            <p:nvPr/>
          </p:nvSpPr>
          <p:spPr bwMode="auto">
            <a:xfrm>
              <a:off x="1147" y="284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8975" name="Group 31"/>
          <p:cNvGrpSpPr>
            <a:grpSpLocks/>
          </p:cNvGrpSpPr>
          <p:nvPr/>
        </p:nvGrpSpPr>
        <p:grpSpPr bwMode="auto">
          <a:xfrm>
            <a:off x="1116013" y="2133600"/>
            <a:ext cx="1871662" cy="1770063"/>
            <a:chOff x="621" y="945"/>
            <a:chExt cx="1179" cy="1115"/>
          </a:xfrm>
        </p:grpSpPr>
        <p:grpSp>
          <p:nvGrpSpPr>
            <p:cNvPr id="68640" name="Group 32"/>
            <p:cNvGrpSpPr>
              <a:grpSpLocks/>
            </p:cNvGrpSpPr>
            <p:nvPr/>
          </p:nvGrpSpPr>
          <p:grpSpPr bwMode="auto">
            <a:xfrm>
              <a:off x="621" y="1035"/>
              <a:ext cx="1179" cy="1025"/>
              <a:chOff x="612" y="1035"/>
              <a:chExt cx="1179" cy="1025"/>
            </a:xfrm>
          </p:grpSpPr>
          <p:grpSp>
            <p:nvGrpSpPr>
              <p:cNvPr id="68646" name="Group 33"/>
              <p:cNvGrpSpPr>
                <a:grpSpLocks/>
              </p:cNvGrpSpPr>
              <p:nvPr/>
            </p:nvGrpSpPr>
            <p:grpSpPr bwMode="auto">
              <a:xfrm>
                <a:off x="703" y="1035"/>
                <a:ext cx="998" cy="953"/>
                <a:chOff x="768" y="1584"/>
                <a:chExt cx="864" cy="816"/>
              </a:xfrm>
            </p:grpSpPr>
            <p:sp>
              <p:nvSpPr>
                <p:cNvPr id="68650" name="AutoShape 34"/>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1" name="Line 35"/>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52" name="Line 36"/>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53" name="Line 37"/>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47" name="Oval 38"/>
              <p:cNvSpPr>
                <a:spLocks noChangeArrowheads="1"/>
              </p:cNvSpPr>
              <p:nvPr/>
            </p:nvSpPr>
            <p:spPr bwMode="auto">
              <a:xfrm>
                <a:off x="1610" y="165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8" name="Oval 39"/>
              <p:cNvSpPr>
                <a:spLocks noChangeArrowheads="1"/>
              </p:cNvSpPr>
              <p:nvPr/>
            </p:nvSpPr>
            <p:spPr bwMode="auto">
              <a:xfrm>
                <a:off x="1338"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9" name="Oval 40"/>
              <p:cNvSpPr>
                <a:spLocks noChangeArrowheads="1"/>
              </p:cNvSpPr>
              <p:nvPr/>
            </p:nvSpPr>
            <p:spPr bwMode="auto">
              <a:xfrm>
                <a:off x="612"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8641" name="Oval 41"/>
            <p:cNvSpPr>
              <a:spLocks noChangeArrowheads="1"/>
            </p:cNvSpPr>
            <p:nvPr/>
          </p:nvSpPr>
          <p:spPr bwMode="auto">
            <a:xfrm>
              <a:off x="1592"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2" name="Oval 42"/>
            <p:cNvSpPr>
              <a:spLocks noChangeArrowheads="1"/>
            </p:cNvSpPr>
            <p:nvPr/>
          </p:nvSpPr>
          <p:spPr bwMode="auto">
            <a:xfrm>
              <a:off x="830"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3" name="Oval 43"/>
            <p:cNvSpPr>
              <a:spLocks noChangeArrowheads="1"/>
            </p:cNvSpPr>
            <p:nvPr/>
          </p:nvSpPr>
          <p:spPr bwMode="auto">
            <a:xfrm>
              <a:off x="621"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4" name="Oval 44"/>
            <p:cNvSpPr>
              <a:spLocks noChangeArrowheads="1"/>
            </p:cNvSpPr>
            <p:nvPr/>
          </p:nvSpPr>
          <p:spPr bwMode="auto">
            <a:xfrm>
              <a:off x="857" y="1670"/>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5" name="Oval 45"/>
            <p:cNvSpPr>
              <a:spLocks noChangeArrowheads="1"/>
            </p:cNvSpPr>
            <p:nvPr/>
          </p:nvSpPr>
          <p:spPr bwMode="auto">
            <a:xfrm>
              <a:off x="1384"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8990" name="Group 46"/>
          <p:cNvGrpSpPr>
            <a:grpSpLocks/>
          </p:cNvGrpSpPr>
          <p:nvPr/>
        </p:nvGrpSpPr>
        <p:grpSpPr bwMode="auto">
          <a:xfrm>
            <a:off x="2282825" y="3243263"/>
            <a:ext cx="1957388" cy="1798637"/>
            <a:chOff x="1337" y="1652"/>
            <a:chExt cx="1233" cy="1133"/>
          </a:xfrm>
        </p:grpSpPr>
        <p:grpSp>
          <p:nvGrpSpPr>
            <p:cNvPr id="68626" name="Group 47"/>
            <p:cNvGrpSpPr>
              <a:grpSpLocks/>
            </p:cNvGrpSpPr>
            <p:nvPr/>
          </p:nvGrpSpPr>
          <p:grpSpPr bwMode="auto">
            <a:xfrm>
              <a:off x="1337" y="1652"/>
              <a:ext cx="1233" cy="1133"/>
              <a:chOff x="1338" y="1652"/>
              <a:chExt cx="1233" cy="1133"/>
            </a:xfrm>
          </p:grpSpPr>
          <p:grpSp>
            <p:nvGrpSpPr>
              <p:cNvPr id="68628" name="Group 48"/>
              <p:cNvGrpSpPr>
                <a:grpSpLocks/>
              </p:cNvGrpSpPr>
              <p:nvPr/>
            </p:nvGrpSpPr>
            <p:grpSpPr bwMode="auto">
              <a:xfrm>
                <a:off x="1465" y="1742"/>
                <a:ext cx="998" cy="953"/>
                <a:chOff x="768" y="1584"/>
                <a:chExt cx="864" cy="816"/>
              </a:xfrm>
            </p:grpSpPr>
            <p:sp>
              <p:nvSpPr>
                <p:cNvPr id="68636" name="AutoShape 4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7" name="Line 5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38" name="Line 5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39" name="Line 5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29" name="Oval 53"/>
              <p:cNvSpPr>
                <a:spLocks noChangeArrowheads="1"/>
              </p:cNvSpPr>
              <p:nvPr/>
            </p:nvSpPr>
            <p:spPr bwMode="auto">
              <a:xfrm>
                <a:off x="1610" y="166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0" name="Oval 54"/>
              <p:cNvSpPr>
                <a:spLocks noChangeArrowheads="1"/>
              </p:cNvSpPr>
              <p:nvPr/>
            </p:nvSpPr>
            <p:spPr bwMode="auto">
              <a:xfrm>
                <a:off x="2381" y="165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1" name="Oval 55"/>
              <p:cNvSpPr>
                <a:spLocks noChangeArrowheads="1"/>
              </p:cNvSpPr>
              <p:nvPr/>
            </p:nvSpPr>
            <p:spPr bwMode="auto">
              <a:xfrm>
                <a:off x="1338" y="187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2" name="Oval 56"/>
              <p:cNvSpPr>
                <a:spLocks noChangeArrowheads="1"/>
              </p:cNvSpPr>
              <p:nvPr/>
            </p:nvSpPr>
            <p:spPr bwMode="auto">
              <a:xfrm>
                <a:off x="1374" y="2604"/>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3" name="Oval 57"/>
              <p:cNvSpPr>
                <a:spLocks noChangeArrowheads="1"/>
              </p:cNvSpPr>
              <p:nvPr/>
            </p:nvSpPr>
            <p:spPr bwMode="auto">
              <a:xfrm>
                <a:off x="2390" y="234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4" name="Oval 58"/>
              <p:cNvSpPr>
                <a:spLocks noChangeArrowheads="1"/>
              </p:cNvSpPr>
              <p:nvPr/>
            </p:nvSpPr>
            <p:spPr bwMode="auto">
              <a:xfrm>
                <a:off x="2109" y="187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5" name="Oval 59"/>
              <p:cNvSpPr>
                <a:spLocks noChangeArrowheads="1"/>
              </p:cNvSpPr>
              <p:nvPr/>
            </p:nvSpPr>
            <p:spPr bwMode="auto">
              <a:xfrm>
                <a:off x="2145" y="259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8627" name="Oval 60"/>
            <p:cNvSpPr>
              <a:spLocks noChangeArrowheads="1"/>
            </p:cNvSpPr>
            <p:nvPr/>
          </p:nvSpPr>
          <p:spPr bwMode="auto">
            <a:xfrm>
              <a:off x="1619" y="233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8615" name="Text Box 61"/>
          <p:cNvSpPr txBox="1">
            <a:spLocks noChangeArrowheads="1"/>
          </p:cNvSpPr>
          <p:nvPr/>
        </p:nvSpPr>
        <p:spPr bwMode="auto">
          <a:xfrm>
            <a:off x="2195513" y="35020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O</a:t>
            </a:r>
          </a:p>
        </p:txBody>
      </p:sp>
      <p:sp>
        <p:nvSpPr>
          <p:cNvPr id="339006" name="Text Box 62"/>
          <p:cNvSpPr txBox="1">
            <a:spLocks noChangeArrowheads="1"/>
          </p:cNvSpPr>
          <p:nvPr/>
        </p:nvSpPr>
        <p:spPr bwMode="auto">
          <a:xfrm>
            <a:off x="5219700" y="270827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smtClean="0">
                <a:solidFill>
                  <a:srgbClr val="1C1C1C"/>
                </a:solidFill>
                <a:effectLst>
                  <a:outerShdw blurRad="38100" dist="38100" dir="2700000" algn="tl">
                    <a:srgbClr val="000000">
                      <a:alpha val="43137"/>
                    </a:srgbClr>
                  </a:outerShdw>
                </a:effectLst>
                <a:latin typeface="微软雅黑" panose="020B0503020204020204" pitchFamily="34" charset="-122"/>
              </a:rPr>
              <a:t>最近邻原子数为</a:t>
            </a:r>
            <a:r>
              <a:rPr lang="en-US" altLang="zh-CN" sz="2400" smtClean="0">
                <a:solidFill>
                  <a:srgbClr val="1C1C1C"/>
                </a:solidFill>
                <a:effectLst>
                  <a:outerShdw blurRad="38100" dist="38100" dir="2700000" algn="tl">
                    <a:srgbClr val="000000">
                      <a:alpha val="43137"/>
                    </a:srgbClr>
                  </a:outerShdw>
                </a:effectLst>
                <a:latin typeface="微软雅黑" panose="020B0503020204020204" pitchFamily="34" charset="-122"/>
              </a:rPr>
              <a:t>6</a:t>
            </a:r>
          </a:p>
        </p:txBody>
      </p:sp>
      <p:sp>
        <p:nvSpPr>
          <p:cNvPr id="339007" name="Text Box 63"/>
          <p:cNvSpPr txBox="1">
            <a:spLocks noChangeArrowheads="1"/>
          </p:cNvSpPr>
          <p:nvPr/>
        </p:nvSpPr>
        <p:spPr bwMode="auto">
          <a:xfrm>
            <a:off x="5508625" y="4292600"/>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smtClean="0">
                <a:solidFill>
                  <a:srgbClr val="1C1C1C"/>
                </a:solidFill>
                <a:effectLst>
                  <a:outerShdw blurRad="38100" dist="38100" dir="2700000" algn="tl">
                    <a:srgbClr val="000000">
                      <a:alpha val="43137"/>
                    </a:srgbClr>
                  </a:outerShdw>
                </a:effectLst>
                <a:latin typeface="微软雅黑" panose="020B0503020204020204" pitchFamily="34" charset="-122"/>
              </a:rPr>
              <a:t>配位数为</a:t>
            </a:r>
            <a:r>
              <a:rPr lang="en-US" altLang="zh-CN" sz="2400" smtClean="0">
                <a:solidFill>
                  <a:srgbClr val="1C1C1C"/>
                </a:solidFill>
                <a:effectLst>
                  <a:outerShdw blurRad="38100" dist="38100" dir="2700000" algn="tl">
                    <a:srgbClr val="000000">
                      <a:alpha val="43137"/>
                    </a:srgbClr>
                  </a:outerShdw>
                </a:effectLst>
                <a:latin typeface="微软雅黑" panose="020B0503020204020204" pitchFamily="34" charset="-122"/>
              </a:rPr>
              <a:t>6</a:t>
            </a:r>
          </a:p>
        </p:txBody>
      </p:sp>
      <p:sp>
        <p:nvSpPr>
          <p:cNvPr id="339008" name="AutoShape 64"/>
          <p:cNvSpPr>
            <a:spLocks noChangeArrowheads="1"/>
          </p:cNvSpPr>
          <p:nvPr/>
        </p:nvSpPr>
        <p:spPr bwMode="auto">
          <a:xfrm>
            <a:off x="6443663" y="3284538"/>
            <a:ext cx="433387" cy="865187"/>
          </a:xfrm>
          <a:prstGeom prst="downArrow">
            <a:avLst>
              <a:gd name="adj1" fmla="val 50000"/>
              <a:gd name="adj2" fmla="val 499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latin typeface="微软雅黑" panose="020B0503020204020204" pitchFamily="34" charset="-122"/>
            </a:endParaRPr>
          </a:p>
        </p:txBody>
      </p:sp>
      <p:grpSp>
        <p:nvGrpSpPr>
          <p:cNvPr id="339009" name="Group 65"/>
          <p:cNvGrpSpPr>
            <a:grpSpLocks/>
          </p:cNvGrpSpPr>
          <p:nvPr/>
        </p:nvGrpSpPr>
        <p:grpSpPr bwMode="auto">
          <a:xfrm>
            <a:off x="1073150" y="3155950"/>
            <a:ext cx="2936875" cy="1925638"/>
            <a:chOff x="676" y="1988"/>
            <a:chExt cx="1850" cy="1213"/>
          </a:xfrm>
        </p:grpSpPr>
        <p:sp>
          <p:nvSpPr>
            <p:cNvPr id="68621" name="Text Box 66"/>
            <p:cNvSpPr txBox="1">
              <a:spLocks noChangeArrowheads="1"/>
            </p:cNvSpPr>
            <p:nvPr/>
          </p:nvSpPr>
          <p:spPr bwMode="auto">
            <a:xfrm>
              <a:off x="1429" y="291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
          <p:nvSpPr>
            <p:cNvPr id="68622" name="Text Box 67"/>
            <p:cNvSpPr txBox="1">
              <a:spLocks noChangeArrowheads="1"/>
            </p:cNvSpPr>
            <p:nvPr/>
          </p:nvSpPr>
          <p:spPr bwMode="auto">
            <a:xfrm>
              <a:off x="1692" y="198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rgbClr val="FFFFFF"/>
                  </a:solidFill>
                  <a:latin typeface="Times New Roman" panose="02020603050405020304" pitchFamily="18" charset="0"/>
                  <a:ea typeface="宋体" panose="02010600030101010101" pitchFamily="2" charset="-122"/>
                </a:rPr>
                <a:t>1</a:t>
              </a:r>
            </a:p>
          </p:txBody>
        </p:sp>
        <p:sp>
          <p:nvSpPr>
            <p:cNvPr id="68623" name="Text Box 68"/>
            <p:cNvSpPr txBox="1">
              <a:spLocks noChangeArrowheads="1"/>
            </p:cNvSpPr>
            <p:nvPr/>
          </p:nvSpPr>
          <p:spPr bwMode="auto">
            <a:xfrm>
              <a:off x="1202" y="2478"/>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
          <p:nvSpPr>
            <p:cNvPr id="68624" name="Text Box 69"/>
            <p:cNvSpPr txBox="1">
              <a:spLocks noChangeArrowheads="1"/>
            </p:cNvSpPr>
            <p:nvPr/>
          </p:nvSpPr>
          <p:spPr bwMode="auto">
            <a:xfrm>
              <a:off x="2209" y="2205"/>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
          <p:nvSpPr>
            <p:cNvPr id="68625" name="Text Box 70"/>
            <p:cNvSpPr txBox="1">
              <a:spLocks noChangeArrowheads="1"/>
            </p:cNvSpPr>
            <p:nvPr/>
          </p:nvSpPr>
          <p:spPr bwMode="auto">
            <a:xfrm>
              <a:off x="676" y="2205"/>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grpSp>
      <p:sp>
        <p:nvSpPr>
          <p:cNvPr id="339015" name="Text Box 71"/>
          <p:cNvSpPr txBox="1">
            <a:spLocks noChangeArrowheads="1"/>
          </p:cNvSpPr>
          <p:nvPr/>
        </p:nvSpPr>
        <p:spPr bwMode="auto">
          <a:xfrm>
            <a:off x="2297113" y="2406650"/>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animEffect transition="in" filter="checkerboard(across)">
                                      <p:cBhvr>
                                        <p:cTn id="7" dur="500"/>
                                        <p:tgtEl>
                                          <p:spTgt spid="338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338975"/>
                                        </p:tgtEl>
                                        <p:attrNameLst>
                                          <p:attrName>style.visibility</p:attrName>
                                        </p:attrNameLst>
                                      </p:cBhvr>
                                      <p:to>
                                        <p:strVal val="visible"/>
                                      </p:to>
                                    </p:set>
                                    <p:animEffect transition="in" filter="slide(fromTop)">
                                      <p:cBhvr>
                                        <p:cTn id="12" dur="500"/>
                                        <p:tgtEl>
                                          <p:spTgt spid="338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nodeType="clickEffect">
                                  <p:stCondLst>
                                    <p:cond delay="0"/>
                                  </p:stCondLst>
                                  <p:childTnLst>
                                    <p:set>
                                      <p:cBhvr>
                                        <p:cTn id="16" dur="1" fill="hold">
                                          <p:stCondLst>
                                            <p:cond delay="0"/>
                                          </p:stCondLst>
                                        </p:cTn>
                                        <p:tgtEl>
                                          <p:spTgt spid="338990"/>
                                        </p:tgtEl>
                                        <p:attrNameLst>
                                          <p:attrName>style.visibility</p:attrName>
                                        </p:attrNameLst>
                                      </p:cBhvr>
                                      <p:to>
                                        <p:strVal val="visible"/>
                                      </p:to>
                                    </p:set>
                                    <p:animEffect transition="in" filter="slide(fromRight)">
                                      <p:cBhvr>
                                        <p:cTn id="17" dur="500"/>
                                        <p:tgtEl>
                                          <p:spTgt spid="338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38961"/>
                                        </p:tgtEl>
                                        <p:attrNameLst>
                                          <p:attrName>style.visibility</p:attrName>
                                        </p:attrNameLst>
                                      </p:cBhvr>
                                      <p:to>
                                        <p:strVal val="visible"/>
                                      </p:to>
                                    </p:set>
                                    <p:animEffect transition="in" filter="slide(fromBottom)">
                                      <p:cBhvr>
                                        <p:cTn id="22" dur="500"/>
                                        <p:tgtEl>
                                          <p:spTgt spid="3389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90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339009"/>
                                        </p:tgtEl>
                                        <p:attrNameLst>
                                          <p:attrName>style.visibility</p:attrName>
                                        </p:attrNameLst>
                                      </p:cBhvr>
                                      <p:to>
                                        <p:strVal val="visible"/>
                                      </p:to>
                                    </p:set>
                                    <p:animEffect transition="in" filter="checkerboard(across)">
                                      <p:cBhvr>
                                        <p:cTn id="31" dur="500"/>
                                        <p:tgtEl>
                                          <p:spTgt spid="33900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39006"/>
                                        </p:tgtEl>
                                        <p:attrNameLst>
                                          <p:attrName>style.visibility</p:attrName>
                                        </p:attrNameLst>
                                      </p:cBhvr>
                                      <p:to>
                                        <p:strVal val="visible"/>
                                      </p:to>
                                    </p:set>
                                    <p:animEffect transition="in" filter="slide(fromBottom)">
                                      <p:cBhvr>
                                        <p:cTn id="36" dur="500"/>
                                        <p:tgtEl>
                                          <p:spTgt spid="33900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339008"/>
                                        </p:tgtEl>
                                        <p:attrNameLst>
                                          <p:attrName>style.visibility</p:attrName>
                                        </p:attrNameLst>
                                      </p:cBhvr>
                                      <p:to>
                                        <p:strVal val="visible"/>
                                      </p:to>
                                    </p:set>
                                    <p:animEffect transition="in" filter="strips(downLeft)">
                                      <p:cBhvr>
                                        <p:cTn id="41" dur="500"/>
                                        <p:tgtEl>
                                          <p:spTgt spid="33900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339007"/>
                                        </p:tgtEl>
                                        <p:attrNameLst>
                                          <p:attrName>style.visibility</p:attrName>
                                        </p:attrNameLst>
                                      </p:cBhvr>
                                      <p:to>
                                        <p:strVal val="visible"/>
                                      </p:to>
                                    </p:set>
                                    <p:animEffect transition="in" filter="diamond(in)">
                                      <p:cBhvr>
                                        <p:cTn id="46" dur="2000"/>
                                        <p:tgtEl>
                                          <p:spTgt spid="339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006" grpId="0"/>
      <p:bldP spid="339007" grpId="0"/>
      <p:bldP spid="339008" grpId="0" animBg="1"/>
      <p:bldP spid="3390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4000" dirty="0" smtClean="0">
                <a:latin typeface="微软雅黑" panose="020B0503020204020204" pitchFamily="34" charset="-122"/>
              </a:rPr>
              <a:t>体心立方结构配位数</a:t>
            </a:r>
          </a:p>
        </p:txBody>
      </p:sp>
      <p:grpSp>
        <p:nvGrpSpPr>
          <p:cNvPr id="339971" name="Group 3"/>
          <p:cNvGrpSpPr>
            <a:grpSpLocks/>
          </p:cNvGrpSpPr>
          <p:nvPr/>
        </p:nvGrpSpPr>
        <p:grpSpPr bwMode="auto">
          <a:xfrm>
            <a:off x="2843213" y="1989138"/>
            <a:ext cx="3384550" cy="3024187"/>
            <a:chOff x="2381" y="1552"/>
            <a:chExt cx="1270" cy="1188"/>
          </a:xfrm>
        </p:grpSpPr>
        <p:grpSp>
          <p:nvGrpSpPr>
            <p:cNvPr id="69637" name="Group 4"/>
            <p:cNvGrpSpPr>
              <a:grpSpLocks/>
            </p:cNvGrpSpPr>
            <p:nvPr/>
          </p:nvGrpSpPr>
          <p:grpSpPr bwMode="auto">
            <a:xfrm>
              <a:off x="2381" y="1552"/>
              <a:ext cx="1270" cy="1188"/>
              <a:chOff x="2381" y="1552"/>
              <a:chExt cx="1270" cy="1188"/>
            </a:xfrm>
          </p:grpSpPr>
          <p:sp>
            <p:nvSpPr>
              <p:cNvPr id="69639" name="Line 5"/>
              <p:cNvSpPr>
                <a:spLocks noChangeShapeType="1"/>
              </p:cNvSpPr>
              <p:nvPr/>
            </p:nvSpPr>
            <p:spPr bwMode="auto">
              <a:xfrm>
                <a:off x="2517" y="1933"/>
                <a:ext cx="998" cy="454"/>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0" name="Line 6"/>
              <p:cNvSpPr>
                <a:spLocks noChangeShapeType="1"/>
              </p:cNvSpPr>
              <p:nvPr/>
            </p:nvSpPr>
            <p:spPr bwMode="auto">
              <a:xfrm>
                <a:off x="2807" y="1706"/>
                <a:ext cx="409" cy="862"/>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9641" name="Group 7"/>
              <p:cNvGrpSpPr>
                <a:grpSpLocks/>
              </p:cNvGrpSpPr>
              <p:nvPr/>
            </p:nvGrpSpPr>
            <p:grpSpPr bwMode="auto">
              <a:xfrm>
                <a:off x="2475" y="1636"/>
                <a:ext cx="1085" cy="1023"/>
                <a:chOff x="768" y="1584"/>
                <a:chExt cx="864" cy="816"/>
              </a:xfrm>
            </p:grpSpPr>
            <p:sp>
              <p:nvSpPr>
                <p:cNvPr id="69650" name="AutoShape 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51" name="Line 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9652" name="Line 1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9653" name="Line 1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9642" name="Oval 12"/>
              <p:cNvSpPr>
                <a:spLocks noChangeArrowheads="1"/>
              </p:cNvSpPr>
              <p:nvPr/>
            </p:nvSpPr>
            <p:spPr bwMode="auto">
              <a:xfrm>
                <a:off x="3198" y="2523"/>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3" name="Oval 13"/>
              <p:cNvSpPr>
                <a:spLocks noChangeArrowheads="1"/>
              </p:cNvSpPr>
              <p:nvPr/>
            </p:nvSpPr>
            <p:spPr bwMode="auto">
              <a:xfrm>
                <a:off x="2390" y="255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4" name="Oval 14"/>
              <p:cNvSpPr>
                <a:spLocks noChangeArrowheads="1"/>
              </p:cNvSpPr>
              <p:nvPr/>
            </p:nvSpPr>
            <p:spPr bwMode="auto">
              <a:xfrm>
                <a:off x="3470" y="2305"/>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5" name="Oval 15"/>
              <p:cNvSpPr>
                <a:spLocks noChangeArrowheads="1"/>
              </p:cNvSpPr>
              <p:nvPr/>
            </p:nvSpPr>
            <p:spPr bwMode="auto">
              <a:xfrm>
                <a:off x="2626" y="2296"/>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6" name="Oval 16"/>
              <p:cNvSpPr>
                <a:spLocks noChangeArrowheads="1"/>
              </p:cNvSpPr>
              <p:nvPr/>
            </p:nvSpPr>
            <p:spPr bwMode="auto">
              <a:xfrm>
                <a:off x="3198"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7" name="Oval 17"/>
              <p:cNvSpPr>
                <a:spLocks noChangeArrowheads="1"/>
              </p:cNvSpPr>
              <p:nvPr/>
            </p:nvSpPr>
            <p:spPr bwMode="auto">
              <a:xfrm>
                <a:off x="3470" y="1570"/>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8" name="Oval 18"/>
              <p:cNvSpPr>
                <a:spLocks noChangeArrowheads="1"/>
              </p:cNvSpPr>
              <p:nvPr/>
            </p:nvSpPr>
            <p:spPr bwMode="auto">
              <a:xfrm>
                <a:off x="2381"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9" name="Oval 19"/>
              <p:cNvSpPr>
                <a:spLocks noChangeArrowheads="1"/>
              </p:cNvSpPr>
              <p:nvPr/>
            </p:nvSpPr>
            <p:spPr bwMode="auto">
              <a:xfrm>
                <a:off x="2681" y="1552"/>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9638" name="Oval 20"/>
            <p:cNvSpPr>
              <a:spLocks noChangeArrowheads="1"/>
            </p:cNvSpPr>
            <p:nvPr/>
          </p:nvSpPr>
          <p:spPr bwMode="auto">
            <a:xfrm>
              <a:off x="2925" y="206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339989" name="Text Box 21"/>
          <p:cNvSpPr txBox="1">
            <a:spLocks noChangeArrowheads="1"/>
          </p:cNvSpPr>
          <p:nvPr/>
        </p:nvSpPr>
        <p:spPr bwMode="auto">
          <a:xfrm>
            <a:off x="2771775" y="551656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3200" smtClean="0">
                <a:solidFill>
                  <a:srgbClr val="1C1C1C"/>
                </a:solidFill>
                <a:effectLst>
                  <a:outerShdw blurRad="38100" dist="38100" dir="2700000" algn="tl">
                    <a:srgbClr val="000000">
                      <a:alpha val="43137"/>
                    </a:srgbClr>
                  </a:outerShdw>
                </a:effectLst>
                <a:latin typeface="微软雅黑" panose="020B0503020204020204" pitchFamily="34" charset="-122"/>
              </a:rPr>
              <a:t>配位数为</a:t>
            </a:r>
            <a:r>
              <a:rPr lang="en-US" altLang="zh-CN" sz="3200" smtClean="0">
                <a:solidFill>
                  <a:srgbClr val="1C1C1C"/>
                </a:solidFill>
                <a:effectLst>
                  <a:outerShdw blurRad="38100" dist="38100" dir="2700000" algn="tl">
                    <a:srgbClr val="000000">
                      <a:alpha val="43137"/>
                    </a:srgbClr>
                  </a:outerShdw>
                </a:effectLst>
                <a:latin typeface="微软雅黑" panose="020B0503020204020204" pitchFamily="34" charset="-122"/>
              </a:rPr>
              <a:t>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9971"/>
                                        </p:tgtEl>
                                        <p:attrNameLst>
                                          <p:attrName>style.visibility</p:attrName>
                                        </p:attrNameLst>
                                      </p:cBhvr>
                                      <p:to>
                                        <p:strVal val="visible"/>
                                      </p:to>
                                    </p:set>
                                    <p:animEffect transition="in" filter="box(in)">
                                      <p:cBhvr>
                                        <p:cTn id="7" dur="500"/>
                                        <p:tgtEl>
                                          <p:spTgt spid="3399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39989"/>
                                        </p:tgtEl>
                                        <p:attrNameLst>
                                          <p:attrName>style.visibility</p:attrName>
                                        </p:attrNameLst>
                                      </p:cBhvr>
                                      <p:to>
                                        <p:strVal val="visible"/>
                                      </p:to>
                                    </p:set>
                                    <p:animEffect transition="in" filter="slide(fromBottom)">
                                      <p:cBhvr>
                                        <p:cTn id="12" dur="500"/>
                                        <p:tgtEl>
                                          <p:spTgt spid="339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ln w="38100"/>
        </p:spPr>
        <p:txBody>
          <a:bodyPr/>
          <a:lstStyle/>
          <a:p>
            <a:pPr>
              <a:defRPr/>
            </a:pPr>
            <a:r>
              <a:rPr lang="zh-CN" altLang="en-US" dirty="0" smtClean="0">
                <a:solidFill>
                  <a:srgbClr val="C00000"/>
                </a:solidFill>
                <a:latin typeface="Yu Gothic" panose="020B0400000000000000" pitchFamily="34" charset="-128"/>
                <a:ea typeface="Yu Gothic" panose="020B0400000000000000" pitchFamily="34" charset="-128"/>
              </a:rPr>
              <a:t>△ </a:t>
            </a:r>
            <a:r>
              <a:rPr lang="zh-CN" altLang="en-US" dirty="0" smtClean="0"/>
              <a:t>历史回顾</a:t>
            </a:r>
            <a:endParaRPr lang="zh-CN" altLang="en-US" dirty="0"/>
          </a:p>
        </p:txBody>
      </p:sp>
      <p:sp>
        <p:nvSpPr>
          <p:cNvPr id="5" name="矩形 4"/>
          <p:cNvSpPr/>
          <p:nvPr/>
        </p:nvSpPr>
        <p:spPr>
          <a:xfrm>
            <a:off x="228600" y="1628800"/>
            <a:ext cx="8686800" cy="3638550"/>
          </a:xfrm>
          <a:prstGeom prst="rect">
            <a:avLst/>
          </a:prstGeom>
        </p:spPr>
        <p:txBody>
          <a:bodyPr wrap="square">
            <a:spAutoFit/>
          </a:bodyPr>
          <a:lstStyle/>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M.vonLaue</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发现晶体材料可做为</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射线衍射光栅；</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W.Friedric</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R.Knipping</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获得硫酸铜</a:t>
            </a:r>
            <a:r>
              <a:rPr lang="zh-CN" altLang="en-US" sz="2400" kern="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kern="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CuSO</a:t>
            </a:r>
            <a:r>
              <a:rPr lang="en-US" altLang="zh-CN" sz="2400" kern="0" baseline="-2500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en-US" altLang="zh-CN" sz="2400" kern="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·5H</a:t>
            </a:r>
            <a:r>
              <a:rPr lang="en-US" altLang="zh-CN" sz="2400" kern="0" baseline="-2500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400" kern="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射线衍射图；</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年夏</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W.L.Bragg</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利用</a:t>
            </a:r>
            <a:r>
              <a:rPr lang="en-US" altLang="zh-CN" sz="2400" kern="0" dirty="0" err="1"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NaCl</a:t>
            </a:r>
            <a:r>
              <a:rPr lang="zh-CN" altLang="en-US" sz="2400" kern="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kern="0" dirty="0" err="1"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KCl</a:t>
            </a:r>
            <a:r>
              <a:rPr lang="zh-CN" altLang="en-US" sz="2400" kern="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kern="0" dirty="0" err="1"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ZnS</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等晶体进行</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射线衍射实验，推演出</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射线衍射条件</a:t>
            </a:r>
            <a:r>
              <a:rPr lang="zh-CN" altLang="en-US"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一一布拉格方程</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1914</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W.L.Bragg</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发表了铜的晶体结构；</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4" name="Group 2"/>
          <p:cNvGrpSpPr>
            <a:grpSpLocks/>
          </p:cNvGrpSpPr>
          <p:nvPr/>
        </p:nvGrpSpPr>
        <p:grpSpPr bwMode="auto">
          <a:xfrm>
            <a:off x="1778000" y="2365375"/>
            <a:ext cx="2570163" cy="2952750"/>
            <a:chOff x="2571" y="572"/>
            <a:chExt cx="1619" cy="1860"/>
          </a:xfrm>
        </p:grpSpPr>
        <p:grpSp>
          <p:nvGrpSpPr>
            <p:cNvPr id="70742" name="Group 3"/>
            <p:cNvGrpSpPr>
              <a:grpSpLocks/>
            </p:cNvGrpSpPr>
            <p:nvPr/>
          </p:nvGrpSpPr>
          <p:grpSpPr bwMode="auto">
            <a:xfrm>
              <a:off x="2571" y="572"/>
              <a:ext cx="1619" cy="1524"/>
              <a:chOff x="2571" y="572"/>
              <a:chExt cx="1619" cy="1524"/>
            </a:xfrm>
          </p:grpSpPr>
          <p:grpSp>
            <p:nvGrpSpPr>
              <p:cNvPr id="70744" name="Group 4"/>
              <p:cNvGrpSpPr>
                <a:grpSpLocks/>
              </p:cNvGrpSpPr>
              <p:nvPr/>
            </p:nvGrpSpPr>
            <p:grpSpPr bwMode="auto">
              <a:xfrm>
                <a:off x="3107" y="572"/>
                <a:ext cx="1083" cy="1078"/>
                <a:chOff x="3107" y="572"/>
                <a:chExt cx="1083" cy="1078"/>
              </a:xfrm>
            </p:grpSpPr>
            <p:grpSp>
              <p:nvGrpSpPr>
                <p:cNvPr id="70749" name="Group 5"/>
                <p:cNvGrpSpPr>
                  <a:grpSpLocks/>
                </p:cNvGrpSpPr>
                <p:nvPr/>
              </p:nvGrpSpPr>
              <p:grpSpPr bwMode="auto">
                <a:xfrm>
                  <a:off x="3107" y="572"/>
                  <a:ext cx="1083" cy="1078"/>
                  <a:chOff x="768" y="1584"/>
                  <a:chExt cx="864" cy="816"/>
                </a:xfrm>
              </p:grpSpPr>
              <p:sp>
                <p:nvSpPr>
                  <p:cNvPr id="63583" name="AutoShape 6"/>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84" name="Line 7"/>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85" name="Line 8"/>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86" name="Line 9"/>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82" name="Oval 10"/>
                <p:cNvSpPr>
                  <a:spLocks noChangeArrowheads="1"/>
                </p:cNvSpPr>
                <p:nvPr/>
              </p:nvSpPr>
              <p:spPr bwMode="auto">
                <a:xfrm>
                  <a:off x="3406" y="1162"/>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nvGrpSpPr>
              <p:cNvPr id="70745" name="Group 11"/>
              <p:cNvGrpSpPr>
                <a:grpSpLocks/>
              </p:cNvGrpSpPr>
              <p:nvPr/>
            </p:nvGrpSpPr>
            <p:grpSpPr bwMode="auto">
              <a:xfrm>
                <a:off x="2571" y="1162"/>
                <a:ext cx="1007" cy="934"/>
                <a:chOff x="2571" y="1162"/>
                <a:chExt cx="1007" cy="934"/>
              </a:xfrm>
            </p:grpSpPr>
            <p:sp>
              <p:nvSpPr>
                <p:cNvPr id="63578" name="Oval 12"/>
                <p:cNvSpPr>
                  <a:spLocks noChangeArrowheads="1"/>
                </p:cNvSpPr>
                <p:nvPr/>
              </p:nvSpPr>
              <p:spPr bwMode="auto">
                <a:xfrm>
                  <a:off x="3397" y="1879"/>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79" name="Oval 13"/>
                <p:cNvSpPr>
                  <a:spLocks noChangeArrowheads="1"/>
                </p:cNvSpPr>
                <p:nvPr/>
              </p:nvSpPr>
              <p:spPr bwMode="auto">
                <a:xfrm>
                  <a:off x="2608" y="1162"/>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80" name="Oval 14"/>
                <p:cNvSpPr>
                  <a:spLocks noChangeArrowheads="1"/>
                </p:cNvSpPr>
                <p:nvPr/>
              </p:nvSpPr>
              <p:spPr bwMode="auto">
                <a:xfrm>
                  <a:off x="2571" y="1915"/>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sp>
          <p:nvSpPr>
            <p:cNvPr id="63575" name="Line 15"/>
            <p:cNvSpPr>
              <a:spLocks noChangeShapeType="1"/>
            </p:cNvSpPr>
            <p:nvPr/>
          </p:nvSpPr>
          <p:spPr bwMode="auto">
            <a:xfrm>
              <a:off x="3152" y="1661"/>
              <a:ext cx="771"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08" name="Group 16"/>
          <p:cNvGrpSpPr>
            <a:grpSpLocks/>
          </p:cNvGrpSpPr>
          <p:nvPr/>
        </p:nvGrpSpPr>
        <p:grpSpPr bwMode="auto">
          <a:xfrm>
            <a:off x="2627313" y="3648075"/>
            <a:ext cx="1719262" cy="1711325"/>
            <a:chOff x="768" y="1584"/>
            <a:chExt cx="864" cy="816"/>
          </a:xfrm>
        </p:grpSpPr>
        <p:sp>
          <p:nvSpPr>
            <p:cNvPr id="63570" name="AutoShape 17"/>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71" name="Line 18"/>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72" name="Line 19"/>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73" name="Line 20"/>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341013" name="Rectangle 21"/>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4000" dirty="0" smtClean="0">
                <a:latin typeface="微软雅黑" panose="020B0503020204020204" pitchFamily="34" charset="-122"/>
              </a:rPr>
              <a:t>面心立方结构配位数</a:t>
            </a:r>
          </a:p>
        </p:txBody>
      </p:sp>
      <p:grpSp>
        <p:nvGrpSpPr>
          <p:cNvPr id="341014" name="Group 22"/>
          <p:cNvGrpSpPr>
            <a:grpSpLocks/>
          </p:cNvGrpSpPr>
          <p:nvPr/>
        </p:nvGrpSpPr>
        <p:grpSpPr bwMode="auto">
          <a:xfrm>
            <a:off x="1706563" y="3662363"/>
            <a:ext cx="2578100" cy="2143125"/>
            <a:chOff x="2526" y="1389"/>
            <a:chExt cx="1624" cy="1350"/>
          </a:xfrm>
        </p:grpSpPr>
        <p:grpSp>
          <p:nvGrpSpPr>
            <p:cNvPr id="70724" name="Group 23"/>
            <p:cNvGrpSpPr>
              <a:grpSpLocks/>
            </p:cNvGrpSpPr>
            <p:nvPr/>
          </p:nvGrpSpPr>
          <p:grpSpPr bwMode="auto">
            <a:xfrm>
              <a:off x="2526" y="1407"/>
              <a:ext cx="1401" cy="1332"/>
              <a:chOff x="2526" y="1407"/>
              <a:chExt cx="1401" cy="1332"/>
            </a:xfrm>
          </p:grpSpPr>
          <p:grpSp>
            <p:nvGrpSpPr>
              <p:cNvPr id="70728" name="Group 24"/>
              <p:cNvGrpSpPr>
                <a:grpSpLocks/>
              </p:cNvGrpSpPr>
              <p:nvPr/>
            </p:nvGrpSpPr>
            <p:grpSpPr bwMode="auto">
              <a:xfrm>
                <a:off x="2844" y="1661"/>
                <a:ext cx="1083" cy="1078"/>
                <a:chOff x="2844" y="1661"/>
                <a:chExt cx="1083" cy="1078"/>
              </a:xfrm>
            </p:grpSpPr>
            <p:grpSp>
              <p:nvGrpSpPr>
                <p:cNvPr id="70732" name="Group 25"/>
                <p:cNvGrpSpPr>
                  <a:grpSpLocks/>
                </p:cNvGrpSpPr>
                <p:nvPr/>
              </p:nvGrpSpPr>
              <p:grpSpPr bwMode="auto">
                <a:xfrm>
                  <a:off x="2844" y="1661"/>
                  <a:ext cx="1083" cy="1078"/>
                  <a:chOff x="768" y="1584"/>
                  <a:chExt cx="864" cy="816"/>
                </a:xfrm>
              </p:grpSpPr>
              <p:sp>
                <p:nvSpPr>
                  <p:cNvPr id="63566" name="AutoShape 26"/>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67" name="Line 27"/>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68" name="Line 28"/>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69" name="Line 29"/>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65" name="Oval 30"/>
                <p:cNvSpPr>
                  <a:spLocks noChangeArrowheads="1"/>
                </p:cNvSpPr>
                <p:nvPr/>
              </p:nvSpPr>
              <p:spPr bwMode="auto">
                <a:xfrm>
                  <a:off x="3297" y="1689"/>
                  <a:ext cx="181" cy="181"/>
                </a:xfrm>
                <a:prstGeom prst="ellipse">
                  <a:avLst/>
                </a:prstGeom>
                <a:solidFill>
                  <a:srgbClr val="FF99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nvGrpSpPr>
              <p:cNvPr id="70729" name="Group 31"/>
              <p:cNvGrpSpPr>
                <a:grpSpLocks/>
              </p:cNvGrpSpPr>
              <p:nvPr/>
            </p:nvGrpSpPr>
            <p:grpSpPr bwMode="auto">
              <a:xfrm>
                <a:off x="2526" y="1407"/>
                <a:ext cx="363" cy="462"/>
                <a:chOff x="2526" y="1407"/>
                <a:chExt cx="363" cy="462"/>
              </a:xfrm>
            </p:grpSpPr>
            <p:sp>
              <p:nvSpPr>
                <p:cNvPr id="63562" name="Oval 32"/>
                <p:cNvSpPr>
                  <a:spLocks noChangeArrowheads="1"/>
                </p:cNvSpPr>
                <p:nvPr/>
              </p:nvSpPr>
              <p:spPr bwMode="auto">
                <a:xfrm>
                  <a:off x="2708" y="1407"/>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63" name="Oval 33"/>
                <p:cNvSpPr>
                  <a:spLocks noChangeArrowheads="1"/>
                </p:cNvSpPr>
                <p:nvPr/>
              </p:nvSpPr>
              <p:spPr bwMode="auto">
                <a:xfrm>
                  <a:off x="2526" y="1688"/>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grpSp>
          <p:nvGrpSpPr>
            <p:cNvPr id="70725" name="Group 34"/>
            <p:cNvGrpSpPr>
              <a:grpSpLocks/>
            </p:cNvGrpSpPr>
            <p:nvPr/>
          </p:nvGrpSpPr>
          <p:grpSpPr bwMode="auto">
            <a:xfrm>
              <a:off x="3107" y="1389"/>
              <a:ext cx="1043" cy="227"/>
              <a:chOff x="3107" y="1389"/>
              <a:chExt cx="1043" cy="227"/>
            </a:xfrm>
          </p:grpSpPr>
          <p:sp>
            <p:nvSpPr>
              <p:cNvPr id="63558" name="Line 35"/>
              <p:cNvSpPr>
                <a:spLocks noChangeShapeType="1"/>
              </p:cNvSpPr>
              <p:nvPr/>
            </p:nvSpPr>
            <p:spPr bwMode="auto">
              <a:xfrm flipV="1">
                <a:off x="3107" y="1389"/>
                <a:ext cx="1043"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9" name="Oval 36"/>
              <p:cNvSpPr>
                <a:spLocks noChangeArrowheads="1"/>
              </p:cNvSpPr>
              <p:nvPr/>
            </p:nvSpPr>
            <p:spPr bwMode="auto">
              <a:xfrm>
                <a:off x="3506" y="142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grpSp>
        <p:nvGrpSpPr>
          <p:cNvPr id="341029" name="Group 37"/>
          <p:cNvGrpSpPr>
            <a:grpSpLocks/>
          </p:cNvGrpSpPr>
          <p:nvPr/>
        </p:nvGrpSpPr>
        <p:grpSpPr bwMode="auto">
          <a:xfrm>
            <a:off x="1303338" y="3646488"/>
            <a:ext cx="1719262" cy="1711325"/>
            <a:chOff x="768" y="1584"/>
            <a:chExt cx="864" cy="816"/>
          </a:xfrm>
        </p:grpSpPr>
        <p:sp>
          <p:nvSpPr>
            <p:cNvPr id="63552" name="AutoShape 38"/>
            <p:cNvSpPr>
              <a:spLocks noChangeArrowheads="1"/>
            </p:cNvSpPr>
            <p:nvPr/>
          </p:nvSpPr>
          <p:spPr bwMode="auto">
            <a:xfrm>
              <a:off x="768" y="1584"/>
              <a:ext cx="864" cy="816"/>
            </a:xfrm>
            <a:prstGeom prst="cube">
              <a:avLst>
                <a:gd name="adj" fmla="val 25000"/>
              </a:avLst>
            </a:prstGeom>
            <a:solidFill>
              <a:srgbClr val="FFFF00">
                <a:alpha val="30196"/>
              </a:srgbClr>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53" name="Line 3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4" name="Line 4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5" name="Line 4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34" name="Group 42"/>
          <p:cNvGrpSpPr>
            <a:grpSpLocks/>
          </p:cNvGrpSpPr>
          <p:nvPr/>
        </p:nvGrpSpPr>
        <p:grpSpPr bwMode="auto">
          <a:xfrm>
            <a:off x="900113" y="4078288"/>
            <a:ext cx="1719262" cy="1711325"/>
            <a:chOff x="768" y="1584"/>
            <a:chExt cx="864" cy="816"/>
          </a:xfrm>
        </p:grpSpPr>
        <p:sp>
          <p:nvSpPr>
            <p:cNvPr id="63548" name="AutoShape 43"/>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49" name="Line 44"/>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0" name="Line 45"/>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1" name="Line 46"/>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39" name="Group 47"/>
          <p:cNvGrpSpPr>
            <a:grpSpLocks/>
          </p:cNvGrpSpPr>
          <p:nvPr/>
        </p:nvGrpSpPr>
        <p:grpSpPr bwMode="auto">
          <a:xfrm>
            <a:off x="1317625" y="2365375"/>
            <a:ext cx="1719263" cy="1711325"/>
            <a:chOff x="768" y="1584"/>
            <a:chExt cx="864" cy="816"/>
          </a:xfrm>
        </p:grpSpPr>
        <p:sp>
          <p:nvSpPr>
            <p:cNvPr id="63544" name="AutoShape 4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45" name="Line 4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6" name="Line 5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7" name="Line 5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44" name="Group 52"/>
          <p:cNvGrpSpPr>
            <a:grpSpLocks/>
          </p:cNvGrpSpPr>
          <p:nvPr/>
        </p:nvGrpSpPr>
        <p:grpSpPr bwMode="auto">
          <a:xfrm>
            <a:off x="900113" y="2438400"/>
            <a:ext cx="2089150" cy="2544763"/>
            <a:chOff x="2018" y="618"/>
            <a:chExt cx="1316" cy="1603"/>
          </a:xfrm>
        </p:grpSpPr>
        <p:grpSp>
          <p:nvGrpSpPr>
            <p:cNvPr id="70700" name="Group 53"/>
            <p:cNvGrpSpPr>
              <a:grpSpLocks/>
            </p:cNvGrpSpPr>
            <p:nvPr/>
          </p:nvGrpSpPr>
          <p:grpSpPr bwMode="auto">
            <a:xfrm>
              <a:off x="2018" y="845"/>
              <a:ext cx="1083" cy="1078"/>
              <a:chOff x="2018" y="845"/>
              <a:chExt cx="1083" cy="1078"/>
            </a:xfrm>
          </p:grpSpPr>
          <p:grpSp>
            <p:nvGrpSpPr>
              <p:cNvPr id="70706" name="Group 54"/>
              <p:cNvGrpSpPr>
                <a:grpSpLocks/>
              </p:cNvGrpSpPr>
              <p:nvPr/>
            </p:nvGrpSpPr>
            <p:grpSpPr bwMode="auto">
              <a:xfrm>
                <a:off x="2018" y="845"/>
                <a:ext cx="1083" cy="1078"/>
                <a:chOff x="768" y="1584"/>
                <a:chExt cx="864" cy="816"/>
              </a:xfrm>
            </p:grpSpPr>
            <p:sp>
              <p:nvSpPr>
                <p:cNvPr id="63540" name="AutoShape 55"/>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41" name="Line 56"/>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2" name="Line 57"/>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3" name="Line 58"/>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39" name="Oval 59"/>
              <p:cNvSpPr>
                <a:spLocks noChangeArrowheads="1"/>
              </p:cNvSpPr>
              <p:nvPr/>
            </p:nvSpPr>
            <p:spPr bwMode="auto">
              <a:xfrm>
                <a:off x="2880" y="1298"/>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nvGrpSpPr>
            <p:cNvPr id="70701" name="Group 60"/>
            <p:cNvGrpSpPr>
              <a:grpSpLocks/>
            </p:cNvGrpSpPr>
            <p:nvPr/>
          </p:nvGrpSpPr>
          <p:grpSpPr bwMode="auto">
            <a:xfrm>
              <a:off x="2884" y="618"/>
              <a:ext cx="450" cy="1603"/>
              <a:chOff x="2884" y="618"/>
              <a:chExt cx="450" cy="1603"/>
            </a:xfrm>
          </p:grpSpPr>
          <p:sp>
            <p:nvSpPr>
              <p:cNvPr id="63534" name="Line 61"/>
              <p:cNvSpPr>
                <a:spLocks noChangeShapeType="1"/>
              </p:cNvSpPr>
              <p:nvPr/>
            </p:nvSpPr>
            <p:spPr bwMode="auto">
              <a:xfrm flipV="1">
                <a:off x="3152" y="618"/>
                <a:ext cx="182" cy="9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35" name="Oval 62"/>
              <p:cNvSpPr>
                <a:spLocks noChangeArrowheads="1"/>
              </p:cNvSpPr>
              <p:nvPr/>
            </p:nvSpPr>
            <p:spPr bwMode="auto">
              <a:xfrm>
                <a:off x="3138" y="1813"/>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36" name="Oval 63"/>
              <p:cNvSpPr>
                <a:spLocks noChangeArrowheads="1"/>
              </p:cNvSpPr>
              <p:nvPr/>
            </p:nvSpPr>
            <p:spPr bwMode="auto">
              <a:xfrm>
                <a:off x="3147" y="1032"/>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37" name="Oval 64"/>
              <p:cNvSpPr>
                <a:spLocks noChangeArrowheads="1"/>
              </p:cNvSpPr>
              <p:nvPr/>
            </p:nvSpPr>
            <p:spPr bwMode="auto">
              <a:xfrm>
                <a:off x="2884" y="2040"/>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sp>
        <p:nvSpPr>
          <p:cNvPr id="341057" name="Oval 65"/>
          <p:cNvSpPr>
            <a:spLocks noChangeArrowheads="1"/>
          </p:cNvSpPr>
          <p:nvPr/>
        </p:nvSpPr>
        <p:spPr bwMode="auto">
          <a:xfrm>
            <a:off x="2490788" y="3889375"/>
            <a:ext cx="287337" cy="287338"/>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nvGrpSpPr>
          <p:cNvPr id="341058" name="Group 66"/>
          <p:cNvGrpSpPr>
            <a:grpSpLocks/>
          </p:cNvGrpSpPr>
          <p:nvPr/>
        </p:nvGrpSpPr>
        <p:grpSpPr bwMode="auto">
          <a:xfrm>
            <a:off x="5940425" y="2781300"/>
            <a:ext cx="2087563" cy="1987550"/>
            <a:chOff x="3787" y="1706"/>
            <a:chExt cx="1315" cy="1252"/>
          </a:xfrm>
        </p:grpSpPr>
        <p:sp>
          <p:nvSpPr>
            <p:cNvPr id="63510" name="Line 67"/>
            <p:cNvSpPr>
              <a:spLocks noChangeShapeType="1"/>
            </p:cNvSpPr>
            <p:nvPr/>
          </p:nvSpPr>
          <p:spPr bwMode="auto">
            <a:xfrm>
              <a:off x="4422" y="1960"/>
              <a:ext cx="0" cy="635"/>
            </a:xfrm>
            <a:prstGeom prst="line">
              <a:avLst/>
            </a:prstGeom>
            <a:noFill/>
            <a:ln w="381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11" name="Line 68"/>
            <p:cNvSpPr>
              <a:spLocks noChangeShapeType="1"/>
            </p:cNvSpPr>
            <p:nvPr/>
          </p:nvSpPr>
          <p:spPr bwMode="auto">
            <a:xfrm>
              <a:off x="4059" y="2350"/>
              <a:ext cx="772" cy="0"/>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12" name="Line 69"/>
            <p:cNvSpPr>
              <a:spLocks noChangeShapeType="1"/>
            </p:cNvSpPr>
            <p:nvPr/>
          </p:nvSpPr>
          <p:spPr bwMode="auto">
            <a:xfrm flipH="1">
              <a:off x="4341" y="2277"/>
              <a:ext cx="181" cy="136"/>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nvGrpSpPr>
            <p:cNvPr id="70681" name="Group 70"/>
            <p:cNvGrpSpPr>
              <a:grpSpLocks/>
            </p:cNvGrpSpPr>
            <p:nvPr/>
          </p:nvGrpSpPr>
          <p:grpSpPr bwMode="auto">
            <a:xfrm>
              <a:off x="3884" y="1789"/>
              <a:ext cx="1083" cy="1078"/>
              <a:chOff x="768" y="1584"/>
              <a:chExt cx="864" cy="816"/>
            </a:xfrm>
          </p:grpSpPr>
          <p:sp>
            <p:nvSpPr>
              <p:cNvPr id="63528" name="AutoShape 71"/>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9" name="Line 72"/>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30" name="Line 73"/>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31" name="Line 74"/>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14" name="Oval 75"/>
            <p:cNvSpPr>
              <a:spLocks noChangeArrowheads="1"/>
            </p:cNvSpPr>
            <p:nvPr/>
          </p:nvSpPr>
          <p:spPr bwMode="auto">
            <a:xfrm>
              <a:off x="4059" y="1706"/>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15" name="Oval 76"/>
            <p:cNvSpPr>
              <a:spLocks noChangeArrowheads="1"/>
            </p:cNvSpPr>
            <p:nvPr/>
          </p:nvSpPr>
          <p:spPr bwMode="auto">
            <a:xfrm>
              <a:off x="3787" y="1960"/>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16" name="Oval 77"/>
            <p:cNvSpPr>
              <a:spLocks noChangeArrowheads="1"/>
            </p:cNvSpPr>
            <p:nvPr/>
          </p:nvSpPr>
          <p:spPr bwMode="auto">
            <a:xfrm>
              <a:off x="4885" y="172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17" name="Oval 78"/>
            <p:cNvSpPr>
              <a:spLocks noChangeArrowheads="1"/>
            </p:cNvSpPr>
            <p:nvPr/>
          </p:nvSpPr>
          <p:spPr bwMode="auto">
            <a:xfrm>
              <a:off x="3796" y="2749"/>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18" name="Oval 79"/>
            <p:cNvSpPr>
              <a:spLocks noChangeArrowheads="1"/>
            </p:cNvSpPr>
            <p:nvPr/>
          </p:nvSpPr>
          <p:spPr bwMode="auto">
            <a:xfrm>
              <a:off x="4604" y="2777"/>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19" name="Oval 80"/>
            <p:cNvSpPr>
              <a:spLocks noChangeArrowheads="1"/>
            </p:cNvSpPr>
            <p:nvPr/>
          </p:nvSpPr>
          <p:spPr bwMode="auto">
            <a:xfrm>
              <a:off x="4051" y="249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0" name="Oval 81"/>
            <p:cNvSpPr>
              <a:spLocks noChangeArrowheads="1"/>
            </p:cNvSpPr>
            <p:nvPr/>
          </p:nvSpPr>
          <p:spPr bwMode="auto">
            <a:xfrm>
              <a:off x="4921" y="250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1" name="Oval 82"/>
            <p:cNvSpPr>
              <a:spLocks noChangeArrowheads="1"/>
            </p:cNvSpPr>
            <p:nvPr/>
          </p:nvSpPr>
          <p:spPr bwMode="auto">
            <a:xfrm>
              <a:off x="4604" y="200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2" name="Oval 83"/>
            <p:cNvSpPr>
              <a:spLocks noChangeArrowheads="1"/>
            </p:cNvSpPr>
            <p:nvPr/>
          </p:nvSpPr>
          <p:spPr bwMode="auto">
            <a:xfrm>
              <a:off x="4468" y="2141"/>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3" name="Oval 84"/>
            <p:cNvSpPr>
              <a:spLocks noChangeArrowheads="1"/>
            </p:cNvSpPr>
            <p:nvPr/>
          </p:nvSpPr>
          <p:spPr bwMode="auto">
            <a:xfrm>
              <a:off x="4758" y="2259"/>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4" name="Oval 85"/>
            <p:cNvSpPr>
              <a:spLocks noChangeArrowheads="1"/>
            </p:cNvSpPr>
            <p:nvPr/>
          </p:nvSpPr>
          <p:spPr bwMode="auto">
            <a:xfrm>
              <a:off x="3932" y="2250"/>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5" name="Oval 86"/>
            <p:cNvSpPr>
              <a:spLocks noChangeArrowheads="1"/>
            </p:cNvSpPr>
            <p:nvPr/>
          </p:nvSpPr>
          <p:spPr bwMode="auto">
            <a:xfrm>
              <a:off x="4196" y="2368"/>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6" name="Oval 87"/>
            <p:cNvSpPr>
              <a:spLocks noChangeArrowheads="1"/>
            </p:cNvSpPr>
            <p:nvPr/>
          </p:nvSpPr>
          <p:spPr bwMode="auto">
            <a:xfrm>
              <a:off x="4332" y="1824"/>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27" name="Oval 88"/>
            <p:cNvSpPr>
              <a:spLocks noChangeArrowheads="1"/>
            </p:cNvSpPr>
            <p:nvPr/>
          </p:nvSpPr>
          <p:spPr bwMode="auto">
            <a:xfrm>
              <a:off x="4314" y="2622"/>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nvGrpSpPr>
          <p:cNvPr id="341081" name="Group 89"/>
          <p:cNvGrpSpPr>
            <a:grpSpLocks/>
          </p:cNvGrpSpPr>
          <p:nvPr/>
        </p:nvGrpSpPr>
        <p:grpSpPr bwMode="auto">
          <a:xfrm>
            <a:off x="6156325" y="3054350"/>
            <a:ext cx="1643063" cy="1470025"/>
            <a:chOff x="3923" y="1878"/>
            <a:chExt cx="1035" cy="926"/>
          </a:xfrm>
        </p:grpSpPr>
        <p:grpSp>
          <p:nvGrpSpPr>
            <p:cNvPr id="70670" name="Group 90"/>
            <p:cNvGrpSpPr>
              <a:grpSpLocks/>
            </p:cNvGrpSpPr>
            <p:nvPr/>
          </p:nvGrpSpPr>
          <p:grpSpPr bwMode="auto">
            <a:xfrm>
              <a:off x="3923" y="1878"/>
              <a:ext cx="1035" cy="926"/>
              <a:chOff x="3923" y="1878"/>
              <a:chExt cx="1035" cy="926"/>
            </a:xfrm>
          </p:grpSpPr>
          <p:sp>
            <p:nvSpPr>
              <p:cNvPr id="63507" name="Line 91"/>
              <p:cNvSpPr>
                <a:spLocks noChangeShapeType="1"/>
              </p:cNvSpPr>
              <p:nvPr/>
            </p:nvSpPr>
            <p:spPr bwMode="auto">
              <a:xfrm flipH="1" flipV="1">
                <a:off x="3923" y="2115"/>
                <a:ext cx="681" cy="6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08" name="Line 92"/>
              <p:cNvSpPr>
                <a:spLocks noChangeShapeType="1"/>
              </p:cNvSpPr>
              <p:nvPr/>
            </p:nvSpPr>
            <p:spPr bwMode="auto">
              <a:xfrm flipH="1" flipV="1">
                <a:off x="4213" y="2623"/>
                <a:ext cx="409"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09" name="Line 93"/>
              <p:cNvSpPr>
                <a:spLocks noChangeShapeType="1"/>
              </p:cNvSpPr>
              <p:nvPr/>
            </p:nvSpPr>
            <p:spPr bwMode="auto">
              <a:xfrm flipH="1">
                <a:off x="4731" y="1878"/>
                <a:ext cx="227" cy="9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70671" name="Group 94"/>
            <p:cNvGrpSpPr>
              <a:grpSpLocks/>
            </p:cNvGrpSpPr>
            <p:nvPr/>
          </p:nvGrpSpPr>
          <p:grpSpPr bwMode="auto">
            <a:xfrm>
              <a:off x="4197" y="2260"/>
              <a:ext cx="743" cy="544"/>
              <a:chOff x="4197" y="3022"/>
              <a:chExt cx="743" cy="544"/>
            </a:xfrm>
          </p:grpSpPr>
          <p:sp>
            <p:nvSpPr>
              <p:cNvPr id="63504" name="Oval 95"/>
              <p:cNvSpPr>
                <a:spLocks noChangeArrowheads="1"/>
              </p:cNvSpPr>
              <p:nvPr/>
            </p:nvSpPr>
            <p:spPr bwMode="auto">
              <a:xfrm>
                <a:off x="4759" y="3022"/>
                <a:ext cx="181" cy="18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05" name="Oval 96"/>
              <p:cNvSpPr>
                <a:spLocks noChangeArrowheads="1"/>
              </p:cNvSpPr>
              <p:nvPr/>
            </p:nvSpPr>
            <p:spPr bwMode="auto">
              <a:xfrm>
                <a:off x="4197" y="3131"/>
                <a:ext cx="181" cy="181"/>
              </a:xfrm>
              <a:prstGeom prst="ellipse">
                <a:avLst/>
              </a:prstGeom>
              <a:solidFill>
                <a:srgbClr val="00FF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63506" name="Oval 97"/>
              <p:cNvSpPr>
                <a:spLocks noChangeArrowheads="1"/>
              </p:cNvSpPr>
              <p:nvPr/>
            </p:nvSpPr>
            <p:spPr bwMode="auto">
              <a:xfrm>
                <a:off x="4315" y="3385"/>
                <a:ext cx="181" cy="181"/>
              </a:xfrm>
              <a:prstGeom prst="ellipse">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grpSp>
      </p:grpSp>
      <p:sp>
        <p:nvSpPr>
          <p:cNvPr id="341090" name="Text Box 98"/>
          <p:cNvSpPr txBox="1">
            <a:spLocks noChangeArrowheads="1"/>
          </p:cNvSpPr>
          <p:nvPr/>
        </p:nvSpPr>
        <p:spPr bwMode="auto">
          <a:xfrm>
            <a:off x="5867400" y="5229225"/>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smtClean="0">
                <a:solidFill>
                  <a:srgbClr val="1C1C1C"/>
                </a:solidFill>
                <a:effectLst>
                  <a:outerShdw blurRad="38100" dist="38100" dir="2700000" algn="tl">
                    <a:srgbClr val="000000">
                      <a:alpha val="43137"/>
                    </a:srgbClr>
                  </a:outerShdw>
                </a:effectLst>
              </a:rPr>
              <a:t>配位数为</a:t>
            </a:r>
            <a:r>
              <a:rPr lang="en-US" altLang="zh-CN" sz="2400" smtClean="0">
                <a:solidFill>
                  <a:srgbClr val="1C1C1C"/>
                </a:solidFill>
                <a:effectLst>
                  <a:outerShdw blurRad="38100" dist="38100" dir="2700000" algn="tl">
                    <a:srgbClr val="000000">
                      <a:alpha val="43137"/>
                    </a:srgbClr>
                  </a:outerShdw>
                </a:effectLst>
              </a:rPr>
              <a:t>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1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341057"/>
                                        </p:tgtEl>
                                        <p:attrNameLst>
                                          <p:attrName>style.visibility</p:attrName>
                                        </p:attrNameLst>
                                      </p:cBhvr>
                                      <p:to>
                                        <p:strVal val="visible"/>
                                      </p:to>
                                    </p:set>
                                    <p:animEffect transition="in" filter="strips(downLeft)">
                                      <p:cBhvr>
                                        <p:cTn id="11" dur="500"/>
                                        <p:tgtEl>
                                          <p:spTgt spid="34105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nodeType="clickEffect">
                                  <p:stCondLst>
                                    <p:cond delay="0"/>
                                  </p:stCondLst>
                                  <p:childTnLst>
                                    <p:set>
                                      <p:cBhvr>
                                        <p:cTn id="15" dur="1" fill="hold">
                                          <p:stCondLst>
                                            <p:cond delay="0"/>
                                          </p:stCondLst>
                                        </p:cTn>
                                        <p:tgtEl>
                                          <p:spTgt spid="341039"/>
                                        </p:tgtEl>
                                        <p:attrNameLst>
                                          <p:attrName>style.visibility</p:attrName>
                                        </p:attrNameLst>
                                      </p:cBhvr>
                                      <p:to>
                                        <p:strVal val="visible"/>
                                      </p:to>
                                    </p:set>
                                    <p:animEffect transition="in" filter="slide(fromTop)">
                                      <p:cBhvr>
                                        <p:cTn id="16" dur="500"/>
                                        <p:tgtEl>
                                          <p:spTgt spid="3410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nodeType="clickEffect">
                                  <p:stCondLst>
                                    <p:cond delay="0"/>
                                  </p:stCondLst>
                                  <p:childTnLst>
                                    <p:set>
                                      <p:cBhvr>
                                        <p:cTn id="20" dur="1" fill="hold">
                                          <p:stCondLst>
                                            <p:cond delay="0"/>
                                          </p:stCondLst>
                                        </p:cTn>
                                        <p:tgtEl>
                                          <p:spTgt spid="341008"/>
                                        </p:tgtEl>
                                        <p:attrNameLst>
                                          <p:attrName>style.visibility</p:attrName>
                                        </p:attrNameLst>
                                      </p:cBhvr>
                                      <p:to>
                                        <p:strVal val="visible"/>
                                      </p:to>
                                    </p:set>
                                    <p:animEffect transition="in" filter="slide(fromTop)">
                                      <p:cBhvr>
                                        <p:cTn id="21" dur="500"/>
                                        <p:tgtEl>
                                          <p:spTgt spid="34100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341034"/>
                                        </p:tgtEl>
                                        <p:attrNameLst>
                                          <p:attrName>style.visibility</p:attrName>
                                        </p:attrNameLst>
                                      </p:cBhvr>
                                      <p:to>
                                        <p:strVal val="visible"/>
                                      </p:to>
                                    </p:set>
                                    <p:animEffect transition="in" filter="slide(fromBottom)">
                                      <p:cBhvr>
                                        <p:cTn id="26" dur="500"/>
                                        <p:tgtEl>
                                          <p:spTgt spid="3410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41014"/>
                                        </p:tgtEl>
                                        <p:attrNameLst>
                                          <p:attrName>style.visibility</p:attrName>
                                        </p:attrNameLst>
                                      </p:cBhvr>
                                      <p:to>
                                        <p:strVal val="visible"/>
                                      </p:to>
                                    </p:set>
                                  </p:childTnLst>
                                  <p:subTnLst>
                                    <p:set>
                                      <p:cBhvr override="childStyle">
                                        <p:cTn dur="1" fill="hold" display="0" masterRel="nextClick" afterEffect="1"/>
                                        <p:tgtEl>
                                          <p:spTgt spid="341014"/>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40994"/>
                                        </p:tgtEl>
                                        <p:attrNameLst>
                                          <p:attrName>style.visibility</p:attrName>
                                        </p:attrNameLst>
                                      </p:cBhvr>
                                      <p:to>
                                        <p:strVal val="visible"/>
                                      </p:to>
                                    </p:set>
                                  </p:childTnLst>
                                  <p:subTnLst>
                                    <p:set>
                                      <p:cBhvr override="childStyle">
                                        <p:cTn dur="1" fill="hold" display="0" masterRel="nextClick" afterEffect="1"/>
                                        <p:tgtEl>
                                          <p:spTgt spid="340994"/>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41044"/>
                                        </p:tgtEl>
                                        <p:attrNameLst>
                                          <p:attrName>style.visibility</p:attrName>
                                        </p:attrNameLst>
                                      </p:cBhvr>
                                      <p:to>
                                        <p:strVal val="visible"/>
                                      </p:to>
                                    </p:set>
                                  </p:childTnLst>
                                  <p:subTnLst>
                                    <p:set>
                                      <p:cBhvr override="childStyle">
                                        <p:cTn dur="1" fill="hold" display="0" masterRel="nextClick" afterEffect="1"/>
                                        <p:tgtEl>
                                          <p:spTgt spid="341044"/>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41058"/>
                                        </p:tgtEl>
                                        <p:attrNameLst>
                                          <p:attrName>style.visibility</p:attrName>
                                        </p:attrNameLst>
                                      </p:cBhvr>
                                      <p:to>
                                        <p:strVal val="visible"/>
                                      </p:to>
                                    </p:set>
                                    <p:anim calcmode="lin" valueType="num">
                                      <p:cBhvr additive="base">
                                        <p:cTn id="43" dur="500" fill="hold"/>
                                        <p:tgtEl>
                                          <p:spTgt spid="341058"/>
                                        </p:tgtEl>
                                        <p:attrNameLst>
                                          <p:attrName>ppt_x</p:attrName>
                                        </p:attrNameLst>
                                      </p:cBhvr>
                                      <p:tavLst>
                                        <p:tav tm="0">
                                          <p:val>
                                            <p:strVal val="1+#ppt_w/2"/>
                                          </p:val>
                                        </p:tav>
                                        <p:tav tm="100000">
                                          <p:val>
                                            <p:strVal val="#ppt_x"/>
                                          </p:val>
                                        </p:tav>
                                      </p:tavLst>
                                    </p:anim>
                                    <p:anim calcmode="lin" valueType="num">
                                      <p:cBhvr additive="base">
                                        <p:cTn id="44" dur="500" fill="hold"/>
                                        <p:tgtEl>
                                          <p:spTgt spid="34105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34108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341090"/>
                                        </p:tgtEl>
                                        <p:attrNameLst>
                                          <p:attrName>style.visibility</p:attrName>
                                        </p:attrNameLst>
                                      </p:cBhvr>
                                      <p:to>
                                        <p:strVal val="visible"/>
                                      </p:to>
                                    </p:set>
                                    <p:animEffect transition="in" filter="slide(fromBottom)">
                                      <p:cBhvr>
                                        <p:cTn id="53" dur="500"/>
                                        <p:tgtEl>
                                          <p:spTgt spid="341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57" grpId="0" animBg="1"/>
      <p:bldP spid="34109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latin typeface="微软雅黑" panose="020B0503020204020204" pitchFamily="34" charset="-122"/>
              </a:rPr>
              <a:t>六角密排结构的配位数</a:t>
            </a:r>
          </a:p>
        </p:txBody>
      </p:sp>
      <p:pic>
        <p:nvPicPr>
          <p:cNvPr id="342019" name="Picture 3" descr="images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773238"/>
            <a:ext cx="1754188"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2020" name="Picture 4" descr="images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844675"/>
            <a:ext cx="175260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21" name="AutoShape 5"/>
          <p:cNvSpPr>
            <a:spLocks noChangeArrowheads="1"/>
          </p:cNvSpPr>
          <p:nvPr/>
        </p:nvSpPr>
        <p:spPr bwMode="auto">
          <a:xfrm>
            <a:off x="2339975" y="2781300"/>
            <a:ext cx="792163" cy="431800"/>
          </a:xfrm>
          <a:prstGeom prst="rightArrow">
            <a:avLst>
              <a:gd name="adj1" fmla="val 50000"/>
              <a:gd name="adj2" fmla="val 4586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342022" name="Rectangle 6"/>
          <p:cNvSpPr>
            <a:spLocks noChangeArrowheads="1"/>
          </p:cNvSpPr>
          <p:nvPr/>
        </p:nvSpPr>
        <p:spPr bwMode="auto">
          <a:xfrm>
            <a:off x="6300788" y="2708275"/>
            <a:ext cx="2447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zh-CN" altLang="en-US" sz="2800" dirty="0" smtClean="0">
                <a:solidFill>
                  <a:srgbClr val="1C1C1C"/>
                </a:solidFill>
                <a:effectLst>
                  <a:outerShdw blurRad="38100" dist="38100" dir="2700000" algn="tl">
                    <a:srgbClr val="000000">
                      <a:alpha val="43137"/>
                    </a:srgbClr>
                  </a:outerShdw>
                </a:effectLst>
              </a:rPr>
              <a:t>配位数为</a:t>
            </a:r>
            <a:r>
              <a:rPr kumimoji="1" lang="en-US" altLang="zh-CN" sz="2800" dirty="0" smtClean="0">
                <a:solidFill>
                  <a:srgbClr val="1C1C1C"/>
                </a:solidFill>
                <a:effectLst>
                  <a:outerShdw blurRad="38100" dist="38100" dir="2700000" algn="tl">
                    <a:srgbClr val="000000">
                      <a:alpha val="43137"/>
                    </a:srgbClr>
                  </a:outerShdw>
                </a:effectLst>
              </a:rPr>
              <a:t>12</a:t>
            </a:r>
          </a:p>
        </p:txBody>
      </p:sp>
      <p:sp>
        <p:nvSpPr>
          <p:cNvPr id="342023" name="AutoShape 7"/>
          <p:cNvSpPr>
            <a:spLocks noChangeArrowheads="1"/>
          </p:cNvSpPr>
          <p:nvPr/>
        </p:nvSpPr>
        <p:spPr bwMode="auto">
          <a:xfrm>
            <a:off x="5148263" y="2781300"/>
            <a:ext cx="792162" cy="431800"/>
          </a:xfrm>
          <a:prstGeom prst="rightArrow">
            <a:avLst>
              <a:gd name="adj1" fmla="val 50000"/>
              <a:gd name="adj2" fmla="val 4586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
        <p:nvSpPr>
          <p:cNvPr id="342024" name="Rectangle 8"/>
          <p:cNvSpPr>
            <a:spLocks noChangeArrowheads="1"/>
          </p:cNvSpPr>
          <p:nvPr/>
        </p:nvSpPr>
        <p:spPr bwMode="auto">
          <a:xfrm>
            <a:off x="2051050" y="4724400"/>
            <a:ext cx="613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en-US" altLang="zh-CN" sz="2400" dirty="0" smtClean="0">
                <a:solidFill>
                  <a:srgbClr val="1C1C1C"/>
                </a:solidFill>
                <a:effectLst>
                  <a:outerShdw blurRad="38100" dist="38100" dir="2700000" algn="tl">
                    <a:srgbClr val="000000">
                      <a:alpha val="43137"/>
                    </a:srgbClr>
                  </a:outerShdw>
                </a:effectLst>
              </a:rPr>
              <a:t>1</a:t>
            </a:r>
            <a:r>
              <a:rPr kumimoji="1" lang="zh-CN" altLang="en-US" sz="2400" dirty="0" smtClean="0">
                <a:solidFill>
                  <a:srgbClr val="1C1C1C"/>
                </a:solidFill>
                <a:effectLst>
                  <a:outerShdw blurRad="38100" dist="38100" dir="2700000" algn="tl">
                    <a:srgbClr val="000000">
                      <a:alpha val="43137"/>
                    </a:srgbClr>
                  </a:outerShdw>
                </a:effectLst>
              </a:rPr>
              <a:t>、粒子排列越紧密，配位数应该愈大；</a:t>
            </a:r>
          </a:p>
        </p:txBody>
      </p:sp>
      <p:sp>
        <p:nvSpPr>
          <p:cNvPr id="342025" name="Rectangle 9"/>
          <p:cNvSpPr>
            <a:spLocks noChangeArrowheads="1"/>
          </p:cNvSpPr>
          <p:nvPr/>
        </p:nvSpPr>
        <p:spPr bwMode="auto">
          <a:xfrm>
            <a:off x="2079625" y="5300663"/>
            <a:ext cx="6121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0"/>
              </a:spcBef>
              <a:buFontTx/>
              <a:buNone/>
              <a:defRPr/>
            </a:pPr>
            <a:r>
              <a:rPr kumimoji="1" lang="en-US" altLang="zh-CN" sz="2400" dirty="0" smtClean="0">
                <a:solidFill>
                  <a:srgbClr val="1C1C1C"/>
                </a:solidFill>
                <a:effectLst>
                  <a:outerShdw blurRad="38100" dist="38100" dir="2700000" algn="tl">
                    <a:srgbClr val="000000">
                      <a:alpha val="43137"/>
                    </a:srgbClr>
                  </a:outerShdw>
                </a:effectLst>
              </a:rPr>
              <a:t>2</a:t>
            </a:r>
            <a:r>
              <a:rPr kumimoji="1" lang="zh-CN" altLang="en-US" sz="2400" dirty="0" smtClean="0">
                <a:solidFill>
                  <a:srgbClr val="1C1C1C"/>
                </a:solidFill>
                <a:effectLst>
                  <a:outerShdw blurRad="38100" dist="38100" dir="2700000" algn="tl">
                    <a:srgbClr val="000000">
                      <a:alpha val="43137"/>
                    </a:srgbClr>
                  </a:outerShdw>
                </a:effectLst>
              </a:rPr>
              <a:t>、一般最紧密的堆积称为密堆积结构，即密堆积结构具有最大配位数。</a:t>
            </a:r>
            <a:endParaRPr kumimoji="1" lang="en-US" altLang="zh-CN" sz="2400" dirty="0" smtClean="0">
              <a:solidFill>
                <a:srgbClr val="1C1C1C"/>
              </a:solidFill>
              <a:effectLst>
                <a:outerShdw blurRad="38100" dist="38100" dir="2700000" algn="tl">
                  <a:srgbClr val="000000">
                    <a:alpha val="43137"/>
                  </a:srgbClr>
                </a:outerShdw>
              </a:effectLst>
            </a:endParaRPr>
          </a:p>
        </p:txBody>
      </p:sp>
      <p:sp>
        <p:nvSpPr>
          <p:cNvPr id="342026" name="AutoShape 10"/>
          <p:cNvSpPr>
            <a:spLocks noChangeArrowheads="1"/>
          </p:cNvSpPr>
          <p:nvPr/>
        </p:nvSpPr>
        <p:spPr bwMode="auto">
          <a:xfrm>
            <a:off x="107950" y="4868863"/>
            <a:ext cx="1873250" cy="792162"/>
          </a:xfrm>
          <a:prstGeom prst="flowChartPunchedTap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2400">
                <a:solidFill>
                  <a:srgbClr val="00037E"/>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结论</a:t>
            </a:r>
          </a:p>
        </p:txBody>
      </p:sp>
      <p:sp>
        <p:nvSpPr>
          <p:cNvPr id="342027" name="Rectangle 11"/>
          <p:cNvSpPr>
            <a:spLocks noChangeArrowheads="1"/>
          </p:cNvSpPr>
          <p:nvPr/>
        </p:nvSpPr>
        <p:spPr bwMode="auto">
          <a:xfrm>
            <a:off x="4284663" y="5967413"/>
            <a:ext cx="1655762" cy="460375"/>
          </a:xfrm>
          <a:prstGeom prst="rect">
            <a:avLst/>
          </a:prstGeom>
          <a:noFill/>
          <a:ln w="38100">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42020"/>
                                        </p:tgtEl>
                                        <p:attrNameLst>
                                          <p:attrName>style.visibility</p:attrName>
                                        </p:attrNameLst>
                                      </p:cBhvr>
                                      <p:to>
                                        <p:strVal val="visible"/>
                                      </p:to>
                                    </p:set>
                                    <p:anim calcmode="lin" valueType="num">
                                      <p:cBhvr additive="base">
                                        <p:cTn id="7" dur="500" fill="hold"/>
                                        <p:tgtEl>
                                          <p:spTgt spid="342020"/>
                                        </p:tgtEl>
                                        <p:attrNameLst>
                                          <p:attrName>ppt_x</p:attrName>
                                        </p:attrNameLst>
                                      </p:cBhvr>
                                      <p:tavLst>
                                        <p:tav tm="0">
                                          <p:val>
                                            <p:strVal val="0-#ppt_w/2"/>
                                          </p:val>
                                        </p:tav>
                                        <p:tav tm="100000">
                                          <p:val>
                                            <p:strVal val="#ppt_x"/>
                                          </p:val>
                                        </p:tav>
                                      </p:tavLst>
                                    </p:anim>
                                    <p:anim calcmode="lin" valueType="num">
                                      <p:cBhvr additive="base">
                                        <p:cTn id="8" dur="500" fill="hold"/>
                                        <p:tgtEl>
                                          <p:spTgt spid="3420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20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42019"/>
                                        </p:tgtEl>
                                        <p:attrNameLst>
                                          <p:attrName>style.visibility</p:attrName>
                                        </p:attrNameLst>
                                      </p:cBhvr>
                                      <p:to>
                                        <p:strVal val="visible"/>
                                      </p:to>
                                    </p:set>
                                    <p:animEffect transition="in" filter="wipe(left)">
                                      <p:cBhvr>
                                        <p:cTn id="17" dur="500"/>
                                        <p:tgtEl>
                                          <p:spTgt spid="3420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202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202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42026"/>
                                        </p:tgtEl>
                                        <p:attrNameLst>
                                          <p:attrName>style.visibility</p:attrName>
                                        </p:attrNameLst>
                                      </p:cBhvr>
                                      <p:to>
                                        <p:strVal val="visible"/>
                                      </p:to>
                                    </p:set>
                                    <p:animEffect transition="in" filter="wipe(left)">
                                      <p:cBhvr>
                                        <p:cTn id="30" dur="500"/>
                                        <p:tgtEl>
                                          <p:spTgt spid="3420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2024"/>
                                        </p:tgtEl>
                                        <p:attrNameLst>
                                          <p:attrName>style.visibility</p:attrName>
                                        </p:attrNameLst>
                                      </p:cBhvr>
                                      <p:to>
                                        <p:strVal val="visible"/>
                                      </p:to>
                                    </p:set>
                                    <p:animEffect transition="in" filter="wipe(left)">
                                      <p:cBhvr>
                                        <p:cTn id="35" dur="500"/>
                                        <p:tgtEl>
                                          <p:spTgt spid="3420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2025"/>
                                        </p:tgtEl>
                                        <p:attrNameLst>
                                          <p:attrName>style.visibility</p:attrName>
                                        </p:attrNameLst>
                                      </p:cBhvr>
                                      <p:to>
                                        <p:strVal val="visible"/>
                                      </p:to>
                                    </p:set>
                                    <p:animEffect transition="in" filter="wipe(left)">
                                      <p:cBhvr>
                                        <p:cTn id="40" dur="500"/>
                                        <p:tgtEl>
                                          <p:spTgt spid="34202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342027"/>
                                        </p:tgtEl>
                                        <p:attrNameLst>
                                          <p:attrName>style.visibility</p:attrName>
                                        </p:attrNameLst>
                                      </p:cBhvr>
                                      <p:to>
                                        <p:strVal val="visible"/>
                                      </p:to>
                                    </p:set>
                                    <p:animEffect transition="in" filter="wedge">
                                      <p:cBhvr>
                                        <p:cTn id="45" dur="2000"/>
                                        <p:tgtEl>
                                          <p:spTgt spid="342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1" grpId="0" animBg="1"/>
      <p:bldP spid="342022" grpId="0"/>
      <p:bldP spid="342023" grpId="0" animBg="1"/>
      <p:bldP spid="342024" grpId="0"/>
      <p:bldP spid="342025" grpId="0"/>
      <p:bldP spid="342026" grpId="0" animBg="1"/>
      <p:bldP spid="3420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noFill/>
        </p:spPr>
        <p:txBody>
          <a:bodyPr/>
          <a:lstStyle/>
          <a:p>
            <a:r>
              <a:rPr lang="zh-CN" altLang="en-US" smtClean="0">
                <a:effectLst/>
              </a:rPr>
              <a:t>致密度（空间占有率）的计算</a:t>
            </a:r>
            <a:endParaRPr lang="en-US" altLang="zh-CN" smtClean="0">
              <a:effectLst/>
            </a:endParaRPr>
          </a:p>
        </p:txBody>
      </p:sp>
      <p:graphicFrame>
        <p:nvGraphicFramePr>
          <p:cNvPr id="398339" name="Object 3"/>
          <p:cNvGraphicFramePr>
            <a:graphicFrameLocks noChangeAspect="1"/>
          </p:cNvGraphicFramePr>
          <p:nvPr/>
        </p:nvGraphicFramePr>
        <p:xfrm>
          <a:off x="3779838" y="2201863"/>
          <a:ext cx="4419600" cy="1319212"/>
        </p:xfrm>
        <a:graphic>
          <a:graphicData uri="http://schemas.openxmlformats.org/presentationml/2006/ole">
            <mc:AlternateContent xmlns:mc="http://schemas.openxmlformats.org/markup-compatibility/2006">
              <mc:Choice xmlns:v="urn:schemas-microsoft-com:vml" Requires="v">
                <p:oleObj spid="_x0000_s72771" name="Equation" r:id="rId3" imgW="1968500" imgH="596900" progId="Equation.DSMT4">
                  <p:embed/>
                </p:oleObj>
              </mc:Choice>
              <mc:Fallback>
                <p:oleObj name="Equation" r:id="rId3" imgW="1968500" imgH="5969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201863"/>
                        <a:ext cx="44196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8340" name="Object 4"/>
          <p:cNvGraphicFramePr>
            <a:graphicFrameLocks noChangeAspect="1"/>
          </p:cNvGraphicFramePr>
          <p:nvPr/>
        </p:nvGraphicFramePr>
        <p:xfrm>
          <a:off x="6567488" y="1770063"/>
          <a:ext cx="1223962" cy="469900"/>
        </p:xfrm>
        <a:graphic>
          <a:graphicData uri="http://schemas.openxmlformats.org/presentationml/2006/ole">
            <mc:AlternateContent xmlns:mc="http://schemas.openxmlformats.org/markup-compatibility/2006">
              <mc:Choice xmlns:v="urn:schemas-microsoft-com:vml" Requires="v">
                <p:oleObj spid="_x0000_s72772" name="Equation" r:id="rId5" imgW="457002" imgH="177723" progId="Equation.DSMT4">
                  <p:embed/>
                </p:oleObj>
              </mc:Choice>
              <mc:Fallback>
                <p:oleObj name="Equation" r:id="rId5" imgW="457002" imgH="177723"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488" y="1770063"/>
                        <a:ext cx="1223962" cy="469900"/>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98355" name="Line 19"/>
          <p:cNvSpPr>
            <a:spLocks noChangeShapeType="1"/>
          </p:cNvSpPr>
          <p:nvPr/>
        </p:nvSpPr>
        <p:spPr bwMode="auto">
          <a:xfrm flipH="1">
            <a:off x="6659563" y="2352675"/>
            <a:ext cx="339725" cy="498475"/>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98356" name="Object 20"/>
          <p:cNvGraphicFramePr>
            <a:graphicFrameLocks noChangeAspect="1"/>
          </p:cNvGraphicFramePr>
          <p:nvPr/>
        </p:nvGraphicFramePr>
        <p:xfrm>
          <a:off x="5003800" y="3498850"/>
          <a:ext cx="2647950" cy="1225550"/>
        </p:xfrm>
        <a:graphic>
          <a:graphicData uri="http://schemas.openxmlformats.org/presentationml/2006/ole">
            <mc:AlternateContent xmlns:mc="http://schemas.openxmlformats.org/markup-compatibility/2006">
              <mc:Choice xmlns:v="urn:schemas-microsoft-com:vml" Requires="v">
                <p:oleObj spid="_x0000_s72773" name="Equation" r:id="rId7" imgW="850531" imgH="393529" progId="Equation.DSMT4">
                  <p:embed/>
                </p:oleObj>
              </mc:Choice>
              <mc:Fallback>
                <p:oleObj name="Equation" r:id="rId7" imgW="850531" imgH="393529"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3498850"/>
                        <a:ext cx="264795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
          <p:cNvGrpSpPr>
            <a:grpSpLocks/>
          </p:cNvGrpSpPr>
          <p:nvPr/>
        </p:nvGrpSpPr>
        <p:grpSpPr bwMode="auto">
          <a:xfrm>
            <a:off x="107950" y="4913313"/>
            <a:ext cx="8856663" cy="1252537"/>
            <a:chOff x="107950" y="4913313"/>
            <a:chExt cx="8856663" cy="1252537"/>
          </a:xfrm>
        </p:grpSpPr>
        <p:graphicFrame>
          <p:nvGraphicFramePr>
            <p:cNvPr id="72718" name="Object 26"/>
            <p:cNvGraphicFramePr>
              <a:graphicFrameLocks noChangeAspect="1"/>
            </p:cNvGraphicFramePr>
            <p:nvPr/>
          </p:nvGraphicFramePr>
          <p:xfrm>
            <a:off x="3179763" y="4984750"/>
            <a:ext cx="1393825" cy="1181100"/>
          </p:xfrm>
          <a:graphic>
            <a:graphicData uri="http://schemas.openxmlformats.org/presentationml/2006/ole">
              <mc:AlternateContent xmlns:mc="http://schemas.openxmlformats.org/markup-compatibility/2006">
                <mc:Choice xmlns:v="urn:schemas-microsoft-com:vml" Requires="v">
                  <p:oleObj spid="_x0000_s72774" r:id="rId9" imgW="2184127" imgH="1853315" progId="Photoshop.Image.9">
                    <p:embed/>
                  </p:oleObj>
                </mc:Choice>
                <mc:Fallback>
                  <p:oleObj r:id="rId9" imgW="2184127" imgH="1853315" progId="Photoshop.Image.9">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9763" y="4984750"/>
                          <a:ext cx="13938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9" name="Object 27"/>
            <p:cNvGraphicFramePr>
              <a:graphicFrameLocks noChangeAspect="1"/>
            </p:cNvGraphicFramePr>
            <p:nvPr/>
          </p:nvGraphicFramePr>
          <p:xfrm>
            <a:off x="5340350" y="4913313"/>
            <a:ext cx="1393825" cy="1181100"/>
          </p:xfrm>
          <a:graphic>
            <a:graphicData uri="http://schemas.openxmlformats.org/presentationml/2006/ole">
              <mc:AlternateContent xmlns:mc="http://schemas.openxmlformats.org/markup-compatibility/2006">
                <mc:Choice xmlns:v="urn:schemas-microsoft-com:vml" Requires="v">
                  <p:oleObj spid="_x0000_s72775" r:id="rId11" imgW="2184127" imgH="1853315" progId="Photoshop.Image.9">
                    <p:embed/>
                  </p:oleObj>
                </mc:Choice>
                <mc:Fallback>
                  <p:oleObj r:id="rId11" imgW="2184127" imgH="1853315" progId="Photoshop.Image.9">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0350" y="4913313"/>
                          <a:ext cx="13938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20" name="Object 28"/>
            <p:cNvGraphicFramePr>
              <a:graphicFrameLocks noChangeAspect="1"/>
            </p:cNvGraphicFramePr>
            <p:nvPr/>
          </p:nvGraphicFramePr>
          <p:xfrm>
            <a:off x="7572375" y="4913313"/>
            <a:ext cx="1392238" cy="1181100"/>
          </p:xfrm>
          <a:graphic>
            <a:graphicData uri="http://schemas.openxmlformats.org/presentationml/2006/ole">
              <mc:AlternateContent xmlns:mc="http://schemas.openxmlformats.org/markup-compatibility/2006">
                <mc:Choice xmlns:v="urn:schemas-microsoft-com:vml" Requires="v">
                  <p:oleObj spid="_x0000_s72776" r:id="rId13" imgW="2184127" imgH="1853315" progId="Photoshop.Image.9">
                    <p:embed/>
                  </p:oleObj>
                </mc:Choice>
                <mc:Fallback>
                  <p:oleObj r:id="rId13" imgW="2184127" imgH="1853315" progId="Photoshop.Image.9">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2375" y="4913313"/>
                          <a:ext cx="1392238"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21" name="Object 29"/>
            <p:cNvGraphicFramePr>
              <a:graphicFrameLocks noChangeAspect="1"/>
            </p:cNvGraphicFramePr>
            <p:nvPr/>
          </p:nvGraphicFramePr>
          <p:xfrm>
            <a:off x="984250" y="4984750"/>
            <a:ext cx="1393825" cy="1181100"/>
          </p:xfrm>
          <a:graphic>
            <a:graphicData uri="http://schemas.openxmlformats.org/presentationml/2006/ole">
              <mc:AlternateContent xmlns:mc="http://schemas.openxmlformats.org/markup-compatibility/2006">
                <mc:Choice xmlns:v="urn:schemas-microsoft-com:vml" Requires="v">
                  <p:oleObj spid="_x0000_s72777" r:id="rId15" imgW="2184127" imgH="1853315" progId="Photoshop.Image.9">
                    <p:embed/>
                  </p:oleObj>
                </mc:Choice>
                <mc:Fallback>
                  <p:oleObj r:id="rId15" imgW="2184127" imgH="1853315" progId="Photoshop.Image.9">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4250" y="4984750"/>
                          <a:ext cx="13938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22" name="Object 30"/>
            <p:cNvGraphicFramePr>
              <a:graphicFrameLocks noChangeAspect="1"/>
            </p:cNvGraphicFramePr>
            <p:nvPr/>
          </p:nvGraphicFramePr>
          <p:xfrm>
            <a:off x="107950" y="5013325"/>
            <a:ext cx="7777163" cy="990600"/>
          </p:xfrm>
          <a:graphic>
            <a:graphicData uri="http://schemas.openxmlformats.org/presentationml/2006/ole">
              <mc:AlternateContent xmlns:mc="http://schemas.openxmlformats.org/markup-compatibility/2006">
                <mc:Choice xmlns:v="urn:schemas-microsoft-com:vml" Requires="v">
                  <p:oleObj spid="_x0000_s72778" r:id="rId17" imgW="1346200" imgH="393700" progId="Equation.3">
                    <p:embed/>
                  </p:oleObj>
                </mc:Choice>
                <mc:Fallback>
                  <p:oleObj r:id="rId17" imgW="1346200" imgH="393700"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50" y="5013325"/>
                          <a:ext cx="77771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72712" name="Picture 10"/>
          <p:cNvPicPr>
            <a:picLocks noChangeAspect="1" noChangeArrowheads="1"/>
          </p:cNvPicPr>
          <p:nvPr/>
        </p:nvPicPr>
        <p:blipFill>
          <a:blip r:embed="rId19">
            <a:extLst>
              <a:ext uri="{28A0092B-C50C-407E-A947-70E740481C1C}">
                <a14:useLocalDpi xmlns:a14="http://schemas.microsoft.com/office/drawing/2010/main" val="0"/>
              </a:ext>
            </a:extLst>
          </a:blip>
          <a:srcRect b="868"/>
          <a:stretch>
            <a:fillRect/>
          </a:stretch>
        </p:blipFill>
        <p:spPr bwMode="auto">
          <a:xfrm>
            <a:off x="949325" y="1763713"/>
            <a:ext cx="2238375"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13" name="Group 10"/>
          <p:cNvGrpSpPr>
            <a:grpSpLocks/>
          </p:cNvGrpSpPr>
          <p:nvPr/>
        </p:nvGrpSpPr>
        <p:grpSpPr bwMode="auto">
          <a:xfrm rot="639184">
            <a:off x="1130300" y="3973513"/>
            <a:ext cx="1506538" cy="577850"/>
            <a:chOff x="783" y="2886"/>
            <a:chExt cx="1138" cy="769"/>
          </a:xfrm>
        </p:grpSpPr>
        <p:sp>
          <p:nvSpPr>
            <p:cNvPr id="72716" name="Text Box 11"/>
            <p:cNvSpPr txBox="1">
              <a:spLocks noChangeArrowheads="1"/>
            </p:cNvSpPr>
            <p:nvPr/>
          </p:nvSpPr>
          <p:spPr bwMode="auto">
            <a:xfrm>
              <a:off x="1223" y="3177"/>
              <a:ext cx="324" cy="478"/>
            </a:xfrm>
            <a:prstGeom prst="rect">
              <a:avLst/>
            </a:prstGeom>
            <a:noFill/>
            <a:ln>
              <a:noFill/>
            </a:ln>
            <a:effectLst/>
            <a:extLst>
              <a:ext uri="{909E8E84-426E-40DD-AFC4-6F175D3DCCD1}">
                <a14:hiddenFill xmlns:a14="http://schemas.microsoft.com/office/drawing/2010/main">
                  <a:solidFill>
                    <a:srgbClr val="A1BD6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b="0" i="1">
                  <a:solidFill>
                    <a:srgbClr val="000000"/>
                  </a:solidFill>
                  <a:latin typeface="Times New Roman" panose="02020603050405020304" pitchFamily="18" charset="0"/>
                  <a:ea typeface="宋体" panose="02010600030101010101" pitchFamily="2" charset="-122"/>
                </a:rPr>
                <a:t>a</a:t>
              </a:r>
              <a:endParaRPr lang="en-US" altLang="zh-CN" sz="2400" i="1">
                <a:solidFill>
                  <a:srgbClr val="1C1C1C"/>
                </a:solidFill>
                <a:latin typeface="Times New Roman" panose="02020603050405020304" pitchFamily="18" charset="0"/>
                <a:ea typeface="宋体" panose="02010600030101010101" pitchFamily="2" charset="-122"/>
              </a:endParaRPr>
            </a:p>
          </p:txBody>
        </p:sp>
        <p:sp>
          <p:nvSpPr>
            <p:cNvPr id="72717" name="AutoShape 12"/>
            <p:cNvSpPr>
              <a:spLocks/>
            </p:cNvSpPr>
            <p:nvPr/>
          </p:nvSpPr>
          <p:spPr bwMode="auto">
            <a:xfrm rot="5400000" flipH="1" flipV="1">
              <a:off x="1229" y="2440"/>
              <a:ext cx="245" cy="1138"/>
            </a:xfrm>
            <a:prstGeom prst="leftBrace">
              <a:avLst>
                <a:gd name="adj1" fmla="val 38707"/>
                <a:gd name="adj2" fmla="val 50000"/>
              </a:avLst>
            </a:prstGeom>
            <a:noFill/>
            <a:ln w="28575">
              <a:solidFill>
                <a:srgbClr val="0000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rot="10800000"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72714" name="Text Box 15"/>
          <p:cNvSpPr txBox="1">
            <a:spLocks noChangeArrowheads="1"/>
          </p:cNvSpPr>
          <p:nvPr/>
        </p:nvSpPr>
        <p:spPr bwMode="auto">
          <a:xfrm>
            <a:off x="1368425" y="2490788"/>
            <a:ext cx="514350" cy="503237"/>
          </a:xfrm>
          <a:prstGeom prst="rect">
            <a:avLst/>
          </a:prstGeom>
          <a:noFill/>
          <a:ln>
            <a:noFill/>
          </a:ln>
          <a:effectLst/>
          <a:extLst>
            <a:ext uri="{909E8E84-426E-40DD-AFC4-6F175D3DCCD1}">
              <a14:hiddenFill xmlns:a14="http://schemas.microsoft.com/office/drawing/2010/main">
                <a:solidFill>
                  <a:srgbClr val="A1BD6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b="0">
                <a:solidFill>
                  <a:srgbClr val="000000"/>
                </a:solidFill>
                <a:latin typeface="Times New Roman" panose="02020603050405020304" pitchFamily="18" charset="0"/>
                <a:ea typeface="宋体" panose="02010600030101010101" pitchFamily="2" charset="-122"/>
              </a:rPr>
              <a:t>R</a:t>
            </a:r>
            <a:endParaRPr lang="en-US" altLang="zh-CN" sz="2400">
              <a:solidFill>
                <a:srgbClr val="1C1C1C"/>
              </a:solidFill>
              <a:latin typeface="Times New Roman" panose="02020603050405020304" pitchFamily="18" charset="0"/>
              <a:ea typeface="宋体" panose="02010600030101010101" pitchFamily="2" charset="-122"/>
            </a:endParaRPr>
          </a:p>
        </p:txBody>
      </p:sp>
      <p:cxnSp>
        <p:nvCxnSpPr>
          <p:cNvPr id="72715" name="直接箭头连接符 2"/>
          <p:cNvCxnSpPr>
            <a:cxnSpLocks noChangeShapeType="1"/>
          </p:cNvCxnSpPr>
          <p:nvPr/>
        </p:nvCxnSpPr>
        <p:spPr bwMode="auto">
          <a:xfrm>
            <a:off x="1225550" y="2422525"/>
            <a:ext cx="698500" cy="111125"/>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8339"/>
                                        </p:tgtEl>
                                        <p:attrNameLst>
                                          <p:attrName>style.visibility</p:attrName>
                                        </p:attrNameLst>
                                      </p:cBhvr>
                                      <p:to>
                                        <p:strVal val="visible"/>
                                      </p:to>
                                    </p:set>
                                    <p:anim calcmode="lin" valueType="num">
                                      <p:cBhvr additive="base">
                                        <p:cTn id="7" dur="500" fill="hold"/>
                                        <p:tgtEl>
                                          <p:spTgt spid="398339"/>
                                        </p:tgtEl>
                                        <p:attrNameLst>
                                          <p:attrName>ppt_x</p:attrName>
                                        </p:attrNameLst>
                                      </p:cBhvr>
                                      <p:tavLst>
                                        <p:tav tm="0">
                                          <p:val>
                                            <p:strVal val="#ppt_x"/>
                                          </p:val>
                                        </p:tav>
                                        <p:tav tm="100000">
                                          <p:val>
                                            <p:strVal val="#ppt_x"/>
                                          </p:val>
                                        </p:tav>
                                      </p:tavLst>
                                    </p:anim>
                                    <p:anim calcmode="lin" valueType="num">
                                      <p:cBhvr additive="base">
                                        <p:cTn id="8" dur="500" fill="hold"/>
                                        <p:tgtEl>
                                          <p:spTgt spid="3983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983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83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83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 descr="BCC-空间占有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8" y="1671638"/>
            <a:ext cx="482282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smtClean="0"/>
              <a:t>体心立方结构空间占有率</a:t>
            </a:r>
            <a:endParaRPr lang="zh-CN" altLang="en-US" dirty="0"/>
          </a:p>
        </p:txBody>
      </p:sp>
      <p:graphicFrame>
        <p:nvGraphicFramePr>
          <p:cNvPr id="399362" name="Object 2"/>
          <p:cNvGraphicFramePr>
            <a:graphicFrameLocks noGrp="1" noChangeAspect="1"/>
          </p:cNvGraphicFramePr>
          <p:nvPr>
            <p:ph sz="half" idx="4294967295"/>
          </p:nvPr>
        </p:nvGraphicFramePr>
        <p:xfrm>
          <a:off x="576263" y="4221163"/>
          <a:ext cx="2592387" cy="2197100"/>
        </p:xfrm>
        <a:graphic>
          <a:graphicData uri="http://schemas.openxmlformats.org/presentationml/2006/ole">
            <mc:AlternateContent xmlns:mc="http://schemas.openxmlformats.org/markup-compatibility/2006">
              <mc:Choice xmlns:v="urn:schemas-microsoft-com:vml" Requires="v">
                <p:oleObj spid="_x0000_s73747" name="Equation" r:id="rId4" imgW="1002865" imgH="863225" progId="Equation.DSMT4">
                  <p:embed/>
                </p:oleObj>
              </mc:Choice>
              <mc:Fallback>
                <p:oleObj name="Equation" r:id="rId4" imgW="1002865" imgH="863225" progId="Equation.DSMT4">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4221163"/>
                        <a:ext cx="2592387"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364" name="Object 4"/>
          <p:cNvGraphicFramePr>
            <a:graphicFrameLocks noGrp="1" noChangeAspect="1"/>
          </p:cNvGraphicFramePr>
          <p:nvPr>
            <p:ph sz="half" idx="4294967295"/>
          </p:nvPr>
        </p:nvGraphicFramePr>
        <p:xfrm>
          <a:off x="5364163" y="4675188"/>
          <a:ext cx="3384550" cy="1397000"/>
        </p:xfrm>
        <a:graphic>
          <a:graphicData uri="http://schemas.openxmlformats.org/presentationml/2006/ole">
            <mc:AlternateContent xmlns:mc="http://schemas.openxmlformats.org/markup-compatibility/2006">
              <mc:Choice xmlns:v="urn:schemas-microsoft-com:vml" Requires="v">
                <p:oleObj spid="_x0000_s73748" name="Equation" r:id="rId6" imgW="1028254" imgH="431613" progId="Equation.DSMT4">
                  <p:embed/>
                </p:oleObj>
              </mc:Choice>
              <mc:Fallback>
                <p:oleObj name="Equation" r:id="rId6" imgW="1028254" imgH="431613" progId="Equation.DSMT4">
                  <p:embed/>
                  <p:pic>
                    <p:nvPicPr>
                      <p:cNvPr id="0" name="Object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4675188"/>
                        <a:ext cx="338455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66" name="AutoShape 6"/>
          <p:cNvSpPr>
            <a:spLocks noChangeArrowheads="1"/>
          </p:cNvSpPr>
          <p:nvPr/>
        </p:nvSpPr>
        <p:spPr bwMode="auto">
          <a:xfrm>
            <a:off x="3995738" y="5157788"/>
            <a:ext cx="863600" cy="4318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399366"/>
                                        </p:tgtEl>
                                        <p:attrNameLst>
                                          <p:attrName>style.visibility</p:attrName>
                                        </p:attrNameLst>
                                      </p:cBhvr>
                                      <p:to>
                                        <p:strVal val="visible"/>
                                      </p:to>
                                    </p:set>
                                    <p:animEffect transition="in" filter="slide(fromLeft)">
                                      <p:cBhvr>
                                        <p:cTn id="11" dur="500"/>
                                        <p:tgtEl>
                                          <p:spTgt spid="3993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nodeType="clickEffect">
                                  <p:stCondLst>
                                    <p:cond delay="0"/>
                                  </p:stCondLst>
                                  <p:childTnLst>
                                    <p:set>
                                      <p:cBhvr>
                                        <p:cTn id="15" dur="1" fill="hold">
                                          <p:stCondLst>
                                            <p:cond delay="0"/>
                                          </p:stCondLst>
                                        </p:cTn>
                                        <p:tgtEl>
                                          <p:spTgt spid="399364"/>
                                        </p:tgtEl>
                                        <p:attrNameLst>
                                          <p:attrName>style.visibility</p:attrName>
                                        </p:attrNameLst>
                                      </p:cBhvr>
                                      <p:to>
                                        <p:strVal val="visible"/>
                                      </p:to>
                                    </p:set>
                                    <p:anim calcmode="lin" valueType="num">
                                      <p:cBhvr additive="base">
                                        <p:cTn id="16" dur="500" fill="hold"/>
                                        <p:tgtEl>
                                          <p:spTgt spid="399364"/>
                                        </p:tgtEl>
                                        <p:attrNameLst>
                                          <p:attrName>ppt_x</p:attrName>
                                        </p:attrNameLst>
                                      </p:cBhvr>
                                      <p:tavLst>
                                        <p:tav tm="0">
                                          <p:val>
                                            <p:strVal val="1+#ppt_w/2"/>
                                          </p:val>
                                        </p:tav>
                                        <p:tav tm="100000">
                                          <p:val>
                                            <p:strVal val="#ppt_x"/>
                                          </p:val>
                                        </p:tav>
                                      </p:tavLst>
                                    </p:anim>
                                    <p:anim calcmode="lin" valueType="num">
                                      <p:cBhvr additive="base">
                                        <p:cTn id="17" dur="500" fill="hold"/>
                                        <p:tgtEl>
                                          <p:spTgt spid="3993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latin typeface="微软雅黑" panose="020B0503020204020204" pitchFamily="34" charset="-122"/>
              </a:rPr>
              <a:t>面心立方结构空间占有率</a:t>
            </a:r>
          </a:p>
        </p:txBody>
      </p:sp>
      <p:graphicFrame>
        <p:nvGraphicFramePr>
          <p:cNvPr id="400387" name="Object 3"/>
          <p:cNvGraphicFramePr>
            <a:graphicFrameLocks noGrp="1" noChangeAspect="1"/>
          </p:cNvGraphicFramePr>
          <p:nvPr>
            <p:ph sz="half" idx="4294967295"/>
          </p:nvPr>
        </p:nvGraphicFramePr>
        <p:xfrm>
          <a:off x="4859338" y="1698625"/>
          <a:ext cx="3024187" cy="2563813"/>
        </p:xfrm>
        <a:graphic>
          <a:graphicData uri="http://schemas.openxmlformats.org/presentationml/2006/ole">
            <mc:AlternateContent xmlns:mc="http://schemas.openxmlformats.org/markup-compatibility/2006">
              <mc:Choice xmlns:v="urn:schemas-microsoft-com:vml" Requires="v">
                <p:oleObj spid="_x0000_s74784" name="Equation" r:id="rId3" imgW="1002865" imgH="863225" progId="Equation.DSMT4">
                  <p:embed/>
                </p:oleObj>
              </mc:Choice>
              <mc:Fallback>
                <p:oleObj name="Equation" r:id="rId3" imgW="1002865" imgH="863225" progId="Equation.DSMT4">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698625"/>
                        <a:ext cx="3024187"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0402" name="Object 18"/>
          <p:cNvGraphicFramePr>
            <a:graphicFrameLocks noGrp="1" noChangeAspect="1"/>
          </p:cNvGraphicFramePr>
          <p:nvPr>
            <p:ph sz="half" idx="4294967295"/>
          </p:nvPr>
        </p:nvGraphicFramePr>
        <p:xfrm>
          <a:off x="4643438" y="4676775"/>
          <a:ext cx="3240087" cy="1274763"/>
        </p:xfrm>
        <a:graphic>
          <a:graphicData uri="http://schemas.openxmlformats.org/presentationml/2006/ole">
            <mc:AlternateContent xmlns:mc="http://schemas.openxmlformats.org/markup-compatibility/2006">
              <mc:Choice xmlns:v="urn:schemas-microsoft-com:vml" Requires="v">
                <p:oleObj spid="_x0000_s74785" name="Equation" r:id="rId5" imgW="1079032" imgH="431613" progId="Equation.DSMT4">
                  <p:embed/>
                </p:oleObj>
              </mc:Choice>
              <mc:Fallback>
                <p:oleObj name="Equation" r:id="rId5" imgW="1079032" imgH="431613" progId="Equation.DSMT4">
                  <p:embed/>
                  <p:pic>
                    <p:nvPicPr>
                      <p:cNvPr id="0" name="Object 1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4676775"/>
                        <a:ext cx="3240087"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0388" name="Group 4"/>
          <p:cNvGrpSpPr>
            <a:grpSpLocks/>
          </p:cNvGrpSpPr>
          <p:nvPr/>
        </p:nvGrpSpPr>
        <p:grpSpPr bwMode="auto">
          <a:xfrm>
            <a:off x="1187450" y="3789363"/>
            <a:ext cx="2303463" cy="2665412"/>
            <a:chOff x="657" y="1389"/>
            <a:chExt cx="1451" cy="1679"/>
          </a:xfrm>
        </p:grpSpPr>
        <p:sp>
          <p:nvSpPr>
            <p:cNvPr id="74759" name="Line 5"/>
            <p:cNvSpPr>
              <a:spLocks noChangeShapeType="1"/>
            </p:cNvSpPr>
            <p:nvPr/>
          </p:nvSpPr>
          <p:spPr bwMode="auto">
            <a:xfrm flipH="1">
              <a:off x="1565" y="1752"/>
              <a:ext cx="272" cy="1043"/>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4760" name="Group 6"/>
            <p:cNvGrpSpPr>
              <a:grpSpLocks/>
            </p:cNvGrpSpPr>
            <p:nvPr/>
          </p:nvGrpSpPr>
          <p:grpSpPr bwMode="auto">
            <a:xfrm>
              <a:off x="657" y="1389"/>
              <a:ext cx="1451" cy="1679"/>
              <a:chOff x="6629" y="4716"/>
              <a:chExt cx="1614" cy="1873"/>
            </a:xfrm>
          </p:grpSpPr>
          <p:grpSp>
            <p:nvGrpSpPr>
              <p:cNvPr id="74761" name="Group 7"/>
              <p:cNvGrpSpPr>
                <a:grpSpLocks/>
              </p:cNvGrpSpPr>
              <p:nvPr/>
            </p:nvGrpSpPr>
            <p:grpSpPr bwMode="auto">
              <a:xfrm>
                <a:off x="6629" y="5068"/>
                <a:ext cx="1317" cy="1244"/>
                <a:chOff x="768" y="1584"/>
                <a:chExt cx="864" cy="816"/>
              </a:xfrm>
            </p:grpSpPr>
            <p:sp>
              <p:nvSpPr>
                <p:cNvPr id="74768" name="AutoShape 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9" name="Line 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4770" name="Line 1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4771" name="Line 1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4762" name="Oval 12"/>
              <p:cNvSpPr>
                <a:spLocks noChangeArrowheads="1"/>
              </p:cNvSpPr>
              <p:nvPr/>
            </p:nvSpPr>
            <p:spPr bwMode="auto">
              <a:xfrm>
                <a:off x="7754" y="5608"/>
                <a:ext cx="103" cy="103"/>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3" name="Oval 13"/>
              <p:cNvSpPr>
                <a:spLocks noChangeArrowheads="1"/>
              </p:cNvSpPr>
              <p:nvPr/>
            </p:nvSpPr>
            <p:spPr bwMode="auto">
              <a:xfrm>
                <a:off x="7886" y="5022"/>
                <a:ext cx="104" cy="104"/>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4" name="Oval 14"/>
              <p:cNvSpPr>
                <a:spLocks noChangeArrowheads="1"/>
              </p:cNvSpPr>
              <p:nvPr/>
            </p:nvSpPr>
            <p:spPr bwMode="auto">
              <a:xfrm>
                <a:off x="7608" y="6225"/>
                <a:ext cx="103" cy="103"/>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5" name="Oval 15"/>
              <p:cNvSpPr>
                <a:spLocks noChangeArrowheads="1"/>
              </p:cNvSpPr>
              <p:nvPr/>
            </p:nvSpPr>
            <p:spPr bwMode="auto">
              <a:xfrm>
                <a:off x="7621" y="4716"/>
                <a:ext cx="622" cy="622"/>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6" name="Oval 16"/>
              <p:cNvSpPr>
                <a:spLocks noChangeArrowheads="1"/>
              </p:cNvSpPr>
              <p:nvPr/>
            </p:nvSpPr>
            <p:spPr bwMode="auto">
              <a:xfrm>
                <a:off x="7507" y="5334"/>
                <a:ext cx="567" cy="621"/>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zh-CN" sz="2400">
                  <a:solidFill>
                    <a:srgbClr val="1C1C1C"/>
                  </a:solidFill>
                  <a:latin typeface="Times New Roman" panose="02020603050405020304" pitchFamily="18" charset="0"/>
                  <a:ea typeface="宋体" panose="02010600030101010101" pitchFamily="2" charset="-122"/>
                </a:endParaRPr>
              </a:p>
            </p:txBody>
          </p:sp>
          <p:sp>
            <p:nvSpPr>
              <p:cNvPr id="74767" name="Oval 17"/>
              <p:cNvSpPr>
                <a:spLocks noChangeArrowheads="1"/>
              </p:cNvSpPr>
              <p:nvPr/>
            </p:nvSpPr>
            <p:spPr bwMode="auto">
              <a:xfrm>
                <a:off x="7374" y="5967"/>
                <a:ext cx="553" cy="622"/>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zh-CN" sz="2400">
                  <a:solidFill>
                    <a:srgbClr val="1C1C1C"/>
                  </a:solidFill>
                  <a:latin typeface="Times New Roman" panose="02020603050405020304" pitchFamily="18" charset="0"/>
                  <a:ea typeface="宋体" panose="02010600030101010101" pitchFamily="2" charset="-122"/>
                </a:endParaRPr>
              </a:p>
            </p:txBody>
          </p:sp>
        </p:grpSp>
      </p:grpSp>
      <p:pic>
        <p:nvPicPr>
          <p:cNvPr id="74758" name="Picture 19" descr="b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1989138"/>
            <a:ext cx="38163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03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nodeType="clickEffect">
                                  <p:stCondLst>
                                    <p:cond delay="0"/>
                                  </p:stCondLst>
                                  <p:childTnLst>
                                    <p:set>
                                      <p:cBhvr>
                                        <p:cTn id="14" dur="1" fill="hold">
                                          <p:stCondLst>
                                            <p:cond delay="0"/>
                                          </p:stCondLst>
                                        </p:cTn>
                                        <p:tgtEl>
                                          <p:spTgt spid="400402"/>
                                        </p:tgtEl>
                                        <p:attrNameLst>
                                          <p:attrName>style.visibility</p:attrName>
                                        </p:attrNameLst>
                                      </p:cBhvr>
                                      <p:to>
                                        <p:strVal val="visible"/>
                                      </p:to>
                                    </p:set>
                                    <p:animEffect transition="in" filter="strips(downLeft)">
                                      <p:cBhvr>
                                        <p:cTn id="15" dur="500"/>
                                        <p:tgtEl>
                                          <p:spTgt spid="40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1410" name="Group 2"/>
          <p:cNvGrpSpPr>
            <a:grpSpLocks/>
          </p:cNvGrpSpPr>
          <p:nvPr/>
        </p:nvGrpSpPr>
        <p:grpSpPr bwMode="auto">
          <a:xfrm>
            <a:off x="1327150" y="3629025"/>
            <a:ext cx="1008063" cy="1123950"/>
            <a:chOff x="295" y="2886"/>
            <a:chExt cx="635" cy="681"/>
          </a:xfrm>
        </p:grpSpPr>
        <p:grpSp>
          <p:nvGrpSpPr>
            <p:cNvPr id="75875" name="Group 3"/>
            <p:cNvGrpSpPr>
              <a:grpSpLocks/>
            </p:cNvGrpSpPr>
            <p:nvPr/>
          </p:nvGrpSpPr>
          <p:grpSpPr bwMode="auto">
            <a:xfrm>
              <a:off x="295" y="2886"/>
              <a:ext cx="635" cy="681"/>
              <a:chOff x="567" y="1842"/>
              <a:chExt cx="635" cy="681"/>
            </a:xfrm>
          </p:grpSpPr>
          <p:sp>
            <p:nvSpPr>
              <p:cNvPr id="75879" name="Line 4"/>
              <p:cNvSpPr>
                <a:spLocks noChangeShapeType="1"/>
              </p:cNvSpPr>
              <p:nvPr/>
            </p:nvSpPr>
            <p:spPr bwMode="auto">
              <a:xfrm flipH="1">
                <a:off x="567" y="1842"/>
                <a:ext cx="317" cy="454"/>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80" name="Line 5"/>
              <p:cNvSpPr>
                <a:spLocks noChangeShapeType="1"/>
              </p:cNvSpPr>
              <p:nvPr/>
            </p:nvSpPr>
            <p:spPr bwMode="auto">
              <a:xfrm>
                <a:off x="884" y="1842"/>
                <a:ext cx="91" cy="681"/>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81" name="Line 6"/>
              <p:cNvSpPr>
                <a:spLocks noChangeShapeType="1"/>
              </p:cNvSpPr>
              <p:nvPr/>
            </p:nvSpPr>
            <p:spPr bwMode="auto">
              <a:xfrm>
                <a:off x="884" y="1888"/>
                <a:ext cx="318" cy="408"/>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876" name="Line 7"/>
            <p:cNvSpPr>
              <a:spLocks noChangeShapeType="1"/>
            </p:cNvSpPr>
            <p:nvPr/>
          </p:nvSpPr>
          <p:spPr bwMode="auto">
            <a:xfrm>
              <a:off x="295" y="3339"/>
              <a:ext cx="635" cy="0"/>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77" name="Line 8"/>
            <p:cNvSpPr>
              <a:spLocks noChangeShapeType="1"/>
            </p:cNvSpPr>
            <p:nvPr/>
          </p:nvSpPr>
          <p:spPr bwMode="auto">
            <a:xfrm>
              <a:off x="295" y="3339"/>
              <a:ext cx="408"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78" name="Line 9"/>
            <p:cNvSpPr>
              <a:spLocks noChangeShapeType="1"/>
            </p:cNvSpPr>
            <p:nvPr/>
          </p:nvSpPr>
          <p:spPr bwMode="auto">
            <a:xfrm flipV="1">
              <a:off x="703" y="3339"/>
              <a:ext cx="227"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1418" name="Rectangle 10"/>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smtClean="0">
                <a:latin typeface="微软雅黑" panose="020B0503020204020204" pitchFamily="34" charset="-122"/>
              </a:rPr>
              <a:t>六角密排结构空间占有率</a:t>
            </a:r>
          </a:p>
        </p:txBody>
      </p:sp>
      <p:graphicFrame>
        <p:nvGraphicFramePr>
          <p:cNvPr id="401419" name="Object 11"/>
          <p:cNvGraphicFramePr>
            <a:graphicFrameLocks noGrp="1" noChangeAspect="1"/>
          </p:cNvGraphicFramePr>
          <p:nvPr>
            <p:ph sz="half" idx="4294967295"/>
          </p:nvPr>
        </p:nvGraphicFramePr>
        <p:xfrm>
          <a:off x="3905250" y="1679575"/>
          <a:ext cx="3816350" cy="2452688"/>
        </p:xfrm>
        <a:graphic>
          <a:graphicData uri="http://schemas.openxmlformats.org/presentationml/2006/ole">
            <mc:AlternateContent xmlns:mc="http://schemas.openxmlformats.org/markup-compatibility/2006">
              <mc:Choice xmlns:v="urn:schemas-microsoft-com:vml" Requires="v">
                <p:oleObj spid="_x0000_s75900" name="Equation" r:id="rId3" imgW="1739900" imgH="1117600" progId="Equation.DSMT4">
                  <p:embed/>
                </p:oleObj>
              </mc:Choice>
              <mc:Fallback>
                <p:oleObj name="Equation" r:id="rId3" imgW="1739900" imgH="1117600" progId="Equation.DSMT4">
                  <p:embed/>
                  <p:pic>
                    <p:nvPicPr>
                      <p:cNvPr id="0" name="Object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1679575"/>
                        <a:ext cx="3816350" cy="2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1420" name="Object 12"/>
          <p:cNvGraphicFramePr>
            <a:graphicFrameLocks noGrp="1" noChangeAspect="1"/>
          </p:cNvGraphicFramePr>
          <p:nvPr>
            <p:ph sz="quarter" idx="4294967295"/>
          </p:nvPr>
        </p:nvGraphicFramePr>
        <p:xfrm>
          <a:off x="5908675" y="4525963"/>
          <a:ext cx="2303463" cy="920750"/>
        </p:xfrm>
        <a:graphic>
          <a:graphicData uri="http://schemas.openxmlformats.org/presentationml/2006/ole">
            <mc:AlternateContent xmlns:mc="http://schemas.openxmlformats.org/markup-compatibility/2006">
              <mc:Choice xmlns:v="urn:schemas-microsoft-com:vml" Requires="v">
                <p:oleObj spid="_x0000_s75901" name="Equation" r:id="rId5" imgW="1079032" imgH="431613" progId="Equation.DSMT4">
                  <p:embed/>
                </p:oleObj>
              </mc:Choice>
              <mc:Fallback>
                <p:oleObj name="Equation" r:id="rId5" imgW="1079032" imgH="431613" progId="Equation.DSMT4">
                  <p:embed/>
                  <p:pic>
                    <p:nvPicPr>
                      <p:cNvPr id="0" name="Object 1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8675" y="4525963"/>
                        <a:ext cx="2303463"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5782" name="Group 13"/>
          <p:cNvGrpSpPr>
            <a:grpSpLocks/>
          </p:cNvGrpSpPr>
          <p:nvPr/>
        </p:nvGrpSpPr>
        <p:grpSpPr bwMode="auto">
          <a:xfrm>
            <a:off x="412750" y="2044700"/>
            <a:ext cx="2863850" cy="3760788"/>
            <a:chOff x="113" y="1570"/>
            <a:chExt cx="1804" cy="2369"/>
          </a:xfrm>
        </p:grpSpPr>
        <p:grpSp>
          <p:nvGrpSpPr>
            <p:cNvPr id="75801" name="Group 14"/>
            <p:cNvGrpSpPr>
              <a:grpSpLocks/>
            </p:cNvGrpSpPr>
            <p:nvPr/>
          </p:nvGrpSpPr>
          <p:grpSpPr bwMode="auto">
            <a:xfrm>
              <a:off x="1071" y="1822"/>
              <a:ext cx="791" cy="1387"/>
              <a:chOff x="987" y="1536"/>
              <a:chExt cx="693" cy="1056"/>
            </a:xfrm>
          </p:grpSpPr>
          <p:grpSp>
            <p:nvGrpSpPr>
              <p:cNvPr id="75862" name="Group 15"/>
              <p:cNvGrpSpPr>
                <a:grpSpLocks/>
              </p:cNvGrpSpPr>
              <p:nvPr/>
            </p:nvGrpSpPr>
            <p:grpSpPr bwMode="auto">
              <a:xfrm>
                <a:off x="990" y="1536"/>
                <a:ext cx="690" cy="1056"/>
                <a:chOff x="990" y="1536"/>
                <a:chExt cx="690" cy="1056"/>
              </a:xfrm>
            </p:grpSpPr>
            <p:sp>
              <p:nvSpPr>
                <p:cNvPr id="75867" name="Line 16"/>
                <p:cNvSpPr>
                  <a:spLocks noChangeShapeType="1"/>
                </p:cNvSpPr>
                <p:nvPr/>
              </p:nvSpPr>
              <p:spPr bwMode="auto">
                <a:xfrm>
                  <a:off x="1200" y="1536"/>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8" name="Line 17"/>
                <p:cNvSpPr>
                  <a:spLocks noChangeShapeType="1"/>
                </p:cNvSpPr>
                <p:nvPr/>
              </p:nvSpPr>
              <p:spPr bwMode="auto">
                <a:xfrm>
                  <a:off x="990" y="1692"/>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9" name="Line 18"/>
                <p:cNvSpPr>
                  <a:spLocks noChangeShapeType="1"/>
                </p:cNvSpPr>
                <p:nvPr/>
              </p:nvSpPr>
              <p:spPr bwMode="auto">
                <a:xfrm>
                  <a:off x="1008" y="2592"/>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0" name="Line 19"/>
                <p:cNvSpPr>
                  <a:spLocks noChangeShapeType="1"/>
                </p:cNvSpPr>
                <p:nvPr/>
              </p:nvSpPr>
              <p:spPr bwMode="auto">
                <a:xfrm>
                  <a:off x="1200" y="2448"/>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1" name="Line 20"/>
                <p:cNvSpPr>
                  <a:spLocks noChangeShapeType="1"/>
                </p:cNvSpPr>
                <p:nvPr/>
              </p:nvSpPr>
              <p:spPr bwMode="auto">
                <a:xfrm>
                  <a:off x="1680" y="1584"/>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2" name="Line 21"/>
                <p:cNvSpPr>
                  <a:spLocks noChangeShapeType="1"/>
                </p:cNvSpPr>
                <p:nvPr/>
              </p:nvSpPr>
              <p:spPr bwMode="auto">
                <a:xfrm>
                  <a:off x="1440" y="1728"/>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3" name="Line 22"/>
                <p:cNvSpPr>
                  <a:spLocks noChangeShapeType="1"/>
                </p:cNvSpPr>
                <p:nvPr/>
              </p:nvSpPr>
              <p:spPr bwMode="auto">
                <a:xfrm>
                  <a:off x="1008" y="1728"/>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4" name="Line 23"/>
                <p:cNvSpPr>
                  <a:spLocks noChangeShapeType="1"/>
                </p:cNvSpPr>
                <p:nvPr/>
              </p:nvSpPr>
              <p:spPr bwMode="auto">
                <a:xfrm>
                  <a:off x="1152" y="1584"/>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5863" name="Line 24"/>
              <p:cNvSpPr>
                <a:spLocks noChangeShapeType="1"/>
              </p:cNvSpPr>
              <p:nvPr/>
            </p:nvSpPr>
            <p:spPr bwMode="auto">
              <a:xfrm flipH="1">
                <a:off x="1488" y="2448"/>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4" name="Line 25"/>
              <p:cNvSpPr>
                <a:spLocks noChangeShapeType="1"/>
              </p:cNvSpPr>
              <p:nvPr/>
            </p:nvSpPr>
            <p:spPr bwMode="auto">
              <a:xfrm flipH="1">
                <a:off x="1488" y="1536"/>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5" name="Line 26"/>
              <p:cNvSpPr>
                <a:spLocks noChangeShapeType="1"/>
              </p:cNvSpPr>
              <p:nvPr/>
            </p:nvSpPr>
            <p:spPr bwMode="auto">
              <a:xfrm flipH="1">
                <a:off x="1008" y="2448"/>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6" name="Line 27"/>
              <p:cNvSpPr>
                <a:spLocks noChangeShapeType="1"/>
              </p:cNvSpPr>
              <p:nvPr/>
            </p:nvSpPr>
            <p:spPr bwMode="auto">
              <a:xfrm flipH="1">
                <a:off x="987" y="1536"/>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grpSp>
          <p:nvGrpSpPr>
            <p:cNvPr id="75802" name="Group 28"/>
            <p:cNvGrpSpPr>
              <a:grpSpLocks/>
            </p:cNvGrpSpPr>
            <p:nvPr/>
          </p:nvGrpSpPr>
          <p:grpSpPr bwMode="auto">
            <a:xfrm>
              <a:off x="657" y="1570"/>
              <a:ext cx="1260" cy="1685"/>
              <a:chOff x="4320" y="11268"/>
              <a:chExt cx="1749" cy="2437"/>
            </a:xfrm>
          </p:grpSpPr>
          <p:grpSp>
            <p:nvGrpSpPr>
              <p:cNvPr id="75814" name="Group 29"/>
              <p:cNvGrpSpPr>
                <a:grpSpLocks/>
              </p:cNvGrpSpPr>
              <p:nvPr/>
            </p:nvGrpSpPr>
            <p:grpSpPr bwMode="auto">
              <a:xfrm>
                <a:off x="4320" y="11268"/>
                <a:ext cx="1749" cy="2437"/>
                <a:chOff x="4084" y="11212"/>
                <a:chExt cx="1749" cy="2437"/>
              </a:xfrm>
            </p:grpSpPr>
            <p:sp>
              <p:nvSpPr>
                <p:cNvPr id="75822" name="Line 30"/>
                <p:cNvSpPr>
                  <a:spLocks noChangeShapeType="1"/>
                </p:cNvSpPr>
                <p:nvPr/>
              </p:nvSpPr>
              <p:spPr bwMode="auto">
                <a:xfrm>
                  <a:off x="4140" y="11580"/>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3" name="Line 31"/>
                <p:cNvSpPr>
                  <a:spLocks noChangeShapeType="1"/>
                </p:cNvSpPr>
                <p:nvPr/>
              </p:nvSpPr>
              <p:spPr bwMode="auto">
                <a:xfrm>
                  <a:off x="4500" y="1126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4" name="Line 32"/>
                <p:cNvSpPr>
                  <a:spLocks noChangeShapeType="1"/>
                </p:cNvSpPr>
                <p:nvPr/>
              </p:nvSpPr>
              <p:spPr bwMode="auto">
                <a:xfrm flipH="1">
                  <a:off x="4140" y="1126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5" name="Line 33"/>
                <p:cNvSpPr>
                  <a:spLocks noChangeShapeType="1"/>
                </p:cNvSpPr>
                <p:nvPr/>
              </p:nvSpPr>
              <p:spPr bwMode="auto">
                <a:xfrm>
                  <a:off x="4140" y="11580"/>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6" name="Line 34"/>
                <p:cNvSpPr>
                  <a:spLocks noChangeShapeType="1"/>
                </p:cNvSpPr>
                <p:nvPr/>
              </p:nvSpPr>
              <p:spPr bwMode="auto">
                <a:xfrm>
                  <a:off x="4680" y="1189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7" name="Line 35"/>
                <p:cNvSpPr>
                  <a:spLocks noChangeShapeType="1"/>
                </p:cNvSpPr>
                <p:nvPr/>
              </p:nvSpPr>
              <p:spPr bwMode="auto">
                <a:xfrm>
                  <a:off x="5220" y="11268"/>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8" name="Line 36"/>
                <p:cNvSpPr>
                  <a:spLocks noChangeShapeType="1"/>
                </p:cNvSpPr>
                <p:nvPr/>
              </p:nvSpPr>
              <p:spPr bwMode="auto">
                <a:xfrm flipH="1">
                  <a:off x="5400" y="1158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9" name="Line 37"/>
                <p:cNvSpPr>
                  <a:spLocks noChangeShapeType="1"/>
                </p:cNvSpPr>
                <p:nvPr/>
              </p:nvSpPr>
              <p:spPr bwMode="auto">
                <a:xfrm>
                  <a:off x="5220" y="11268"/>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0" name="Line 38"/>
                <p:cNvSpPr>
                  <a:spLocks noChangeShapeType="1"/>
                </p:cNvSpPr>
                <p:nvPr/>
              </p:nvSpPr>
              <p:spPr bwMode="auto">
                <a:xfrm>
                  <a:off x="4500" y="11268"/>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1" name="Line 39"/>
                <p:cNvSpPr>
                  <a:spLocks noChangeShapeType="1"/>
                </p:cNvSpPr>
                <p:nvPr/>
              </p:nvSpPr>
              <p:spPr bwMode="auto">
                <a:xfrm>
                  <a:off x="4500" y="1298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2" name="Line 40"/>
                <p:cNvSpPr>
                  <a:spLocks noChangeShapeType="1"/>
                </p:cNvSpPr>
                <p:nvPr/>
              </p:nvSpPr>
              <p:spPr bwMode="auto">
                <a:xfrm>
                  <a:off x="4680" y="11892"/>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3" name="Line 41"/>
                <p:cNvSpPr>
                  <a:spLocks noChangeShapeType="1"/>
                </p:cNvSpPr>
                <p:nvPr/>
              </p:nvSpPr>
              <p:spPr bwMode="auto">
                <a:xfrm>
                  <a:off x="5400" y="11892"/>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4" name="Line 42"/>
                <p:cNvSpPr>
                  <a:spLocks noChangeShapeType="1"/>
                </p:cNvSpPr>
                <p:nvPr/>
              </p:nvSpPr>
              <p:spPr bwMode="auto">
                <a:xfrm>
                  <a:off x="5760" y="11580"/>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5" name="Line 43"/>
                <p:cNvSpPr>
                  <a:spLocks noChangeShapeType="1"/>
                </p:cNvSpPr>
                <p:nvPr/>
              </p:nvSpPr>
              <p:spPr bwMode="auto">
                <a:xfrm flipH="1">
                  <a:off x="4140" y="12984"/>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6" name="Line 44"/>
                <p:cNvSpPr>
                  <a:spLocks noChangeShapeType="1"/>
                </p:cNvSpPr>
                <p:nvPr/>
              </p:nvSpPr>
              <p:spPr bwMode="auto">
                <a:xfrm>
                  <a:off x="4140" y="13296"/>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7" name="Line 45"/>
                <p:cNvSpPr>
                  <a:spLocks noChangeShapeType="1"/>
                </p:cNvSpPr>
                <p:nvPr/>
              </p:nvSpPr>
              <p:spPr bwMode="auto">
                <a:xfrm>
                  <a:off x="4680" y="1360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8" name="Line 46"/>
                <p:cNvSpPr>
                  <a:spLocks noChangeShapeType="1"/>
                </p:cNvSpPr>
                <p:nvPr/>
              </p:nvSpPr>
              <p:spPr bwMode="auto">
                <a:xfrm flipV="1">
                  <a:off x="5400" y="132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9" name="Line 47"/>
                <p:cNvSpPr>
                  <a:spLocks noChangeShapeType="1"/>
                </p:cNvSpPr>
                <p:nvPr/>
              </p:nvSpPr>
              <p:spPr bwMode="auto">
                <a:xfrm flipH="1" flipV="1">
                  <a:off x="5220" y="12984"/>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0" name="Line 48"/>
                <p:cNvSpPr>
                  <a:spLocks noChangeShapeType="1"/>
                </p:cNvSpPr>
                <p:nvPr/>
              </p:nvSpPr>
              <p:spPr bwMode="auto">
                <a:xfrm>
                  <a:off x="4140" y="11583"/>
                  <a:ext cx="16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1" name="Line 49"/>
                <p:cNvSpPr>
                  <a:spLocks noChangeShapeType="1"/>
                </p:cNvSpPr>
                <p:nvPr/>
              </p:nvSpPr>
              <p:spPr bwMode="auto">
                <a:xfrm>
                  <a:off x="4140" y="13296"/>
                  <a:ext cx="16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2" name="Line 50"/>
                <p:cNvSpPr>
                  <a:spLocks noChangeShapeType="1"/>
                </p:cNvSpPr>
                <p:nvPr/>
              </p:nvSpPr>
              <p:spPr bwMode="auto">
                <a:xfrm flipH="1">
                  <a:off x="4680" y="11271"/>
                  <a:ext cx="54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3" name="Line 51"/>
                <p:cNvSpPr>
                  <a:spLocks noChangeShapeType="1"/>
                </p:cNvSpPr>
                <p:nvPr/>
              </p:nvSpPr>
              <p:spPr bwMode="auto">
                <a:xfrm>
                  <a:off x="4500" y="11271"/>
                  <a:ext cx="90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4" name="Line 52"/>
                <p:cNvSpPr>
                  <a:spLocks noChangeShapeType="1"/>
                </p:cNvSpPr>
                <p:nvPr/>
              </p:nvSpPr>
              <p:spPr bwMode="auto">
                <a:xfrm>
                  <a:off x="4500" y="12984"/>
                  <a:ext cx="90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5" name="Line 53"/>
                <p:cNvSpPr>
                  <a:spLocks noChangeShapeType="1"/>
                </p:cNvSpPr>
                <p:nvPr/>
              </p:nvSpPr>
              <p:spPr bwMode="auto">
                <a:xfrm flipH="1">
                  <a:off x="4680" y="12984"/>
                  <a:ext cx="54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846" name="Group 54"/>
                <p:cNvGrpSpPr>
                  <a:grpSpLocks/>
                </p:cNvGrpSpPr>
                <p:nvPr/>
              </p:nvGrpSpPr>
              <p:grpSpPr bwMode="auto">
                <a:xfrm>
                  <a:off x="4084" y="12920"/>
                  <a:ext cx="1749" cy="729"/>
                  <a:chOff x="4084" y="12920"/>
                  <a:chExt cx="1749" cy="729"/>
                </a:xfrm>
              </p:grpSpPr>
              <p:sp>
                <p:nvSpPr>
                  <p:cNvPr id="75855" name="Oval 55"/>
                  <p:cNvSpPr>
                    <a:spLocks noChangeArrowheads="1"/>
                  </p:cNvSpPr>
                  <p:nvPr/>
                </p:nvSpPr>
                <p:spPr bwMode="auto">
                  <a:xfrm>
                    <a:off x="5340" y="13536"/>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6" name="Oval 56"/>
                  <p:cNvSpPr>
                    <a:spLocks noChangeArrowheads="1"/>
                  </p:cNvSpPr>
                  <p:nvPr/>
                </p:nvSpPr>
                <p:spPr bwMode="auto">
                  <a:xfrm>
                    <a:off x="5720"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7" name="Oval 57"/>
                  <p:cNvSpPr>
                    <a:spLocks noChangeArrowheads="1"/>
                  </p:cNvSpPr>
                  <p:nvPr/>
                </p:nvSpPr>
                <p:spPr bwMode="auto">
                  <a:xfrm>
                    <a:off x="4624" y="13524"/>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8" name="Oval 58"/>
                  <p:cNvSpPr>
                    <a:spLocks noChangeArrowheads="1"/>
                  </p:cNvSpPr>
                  <p:nvPr/>
                </p:nvSpPr>
                <p:spPr bwMode="auto">
                  <a:xfrm>
                    <a:off x="5172" y="12928"/>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9" name="Oval 59"/>
                  <p:cNvSpPr>
                    <a:spLocks noChangeArrowheads="1"/>
                  </p:cNvSpPr>
                  <p:nvPr/>
                </p:nvSpPr>
                <p:spPr bwMode="auto">
                  <a:xfrm>
                    <a:off x="4444" y="1292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60" name="Oval 60"/>
                  <p:cNvSpPr>
                    <a:spLocks noChangeArrowheads="1"/>
                  </p:cNvSpPr>
                  <p:nvPr/>
                </p:nvSpPr>
                <p:spPr bwMode="auto">
                  <a:xfrm>
                    <a:off x="4084"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61" name="Oval 61"/>
                  <p:cNvSpPr>
                    <a:spLocks noChangeArrowheads="1"/>
                  </p:cNvSpPr>
                  <p:nvPr/>
                </p:nvSpPr>
                <p:spPr bwMode="auto">
                  <a:xfrm>
                    <a:off x="4892" y="13232"/>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75847" name="Group 62"/>
                <p:cNvGrpSpPr>
                  <a:grpSpLocks/>
                </p:cNvGrpSpPr>
                <p:nvPr/>
              </p:nvGrpSpPr>
              <p:grpSpPr bwMode="auto">
                <a:xfrm>
                  <a:off x="4084" y="11212"/>
                  <a:ext cx="1749" cy="729"/>
                  <a:chOff x="4084" y="12920"/>
                  <a:chExt cx="1749" cy="729"/>
                </a:xfrm>
              </p:grpSpPr>
              <p:sp>
                <p:nvSpPr>
                  <p:cNvPr id="75848" name="Oval 63"/>
                  <p:cNvSpPr>
                    <a:spLocks noChangeArrowheads="1"/>
                  </p:cNvSpPr>
                  <p:nvPr/>
                </p:nvSpPr>
                <p:spPr bwMode="auto">
                  <a:xfrm>
                    <a:off x="5340" y="13536"/>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49" name="Oval 64"/>
                  <p:cNvSpPr>
                    <a:spLocks noChangeArrowheads="1"/>
                  </p:cNvSpPr>
                  <p:nvPr/>
                </p:nvSpPr>
                <p:spPr bwMode="auto">
                  <a:xfrm>
                    <a:off x="5720"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0" name="Oval 65"/>
                  <p:cNvSpPr>
                    <a:spLocks noChangeArrowheads="1"/>
                  </p:cNvSpPr>
                  <p:nvPr/>
                </p:nvSpPr>
                <p:spPr bwMode="auto">
                  <a:xfrm>
                    <a:off x="4624" y="13524"/>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1" name="Oval 66"/>
                  <p:cNvSpPr>
                    <a:spLocks noChangeArrowheads="1"/>
                  </p:cNvSpPr>
                  <p:nvPr/>
                </p:nvSpPr>
                <p:spPr bwMode="auto">
                  <a:xfrm>
                    <a:off x="5172" y="12928"/>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2" name="Oval 67"/>
                  <p:cNvSpPr>
                    <a:spLocks noChangeArrowheads="1"/>
                  </p:cNvSpPr>
                  <p:nvPr/>
                </p:nvSpPr>
                <p:spPr bwMode="auto">
                  <a:xfrm>
                    <a:off x="4444" y="1292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3" name="Oval 68"/>
                  <p:cNvSpPr>
                    <a:spLocks noChangeArrowheads="1"/>
                  </p:cNvSpPr>
                  <p:nvPr/>
                </p:nvSpPr>
                <p:spPr bwMode="auto">
                  <a:xfrm>
                    <a:off x="4084"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4" name="Oval 69"/>
                  <p:cNvSpPr>
                    <a:spLocks noChangeArrowheads="1"/>
                  </p:cNvSpPr>
                  <p:nvPr/>
                </p:nvSpPr>
                <p:spPr bwMode="auto">
                  <a:xfrm>
                    <a:off x="4892" y="13232"/>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grpSp>
            <p:nvGrpSpPr>
              <p:cNvPr id="75815" name="Group 70"/>
              <p:cNvGrpSpPr>
                <a:grpSpLocks/>
              </p:cNvGrpSpPr>
              <p:nvPr/>
            </p:nvGrpSpPr>
            <p:grpSpPr bwMode="auto">
              <a:xfrm>
                <a:off x="4771" y="12384"/>
                <a:ext cx="817" cy="408"/>
                <a:chOff x="4771" y="12384"/>
                <a:chExt cx="817" cy="408"/>
              </a:xfrm>
            </p:grpSpPr>
            <p:sp>
              <p:nvSpPr>
                <p:cNvPr id="75816" name="Oval 71"/>
                <p:cNvSpPr>
                  <a:spLocks noChangeArrowheads="1"/>
                </p:cNvSpPr>
                <p:nvPr/>
              </p:nvSpPr>
              <p:spPr bwMode="auto">
                <a:xfrm>
                  <a:off x="4771" y="12679"/>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7" name="Oval 72"/>
                <p:cNvSpPr>
                  <a:spLocks noChangeArrowheads="1"/>
                </p:cNvSpPr>
                <p:nvPr/>
              </p:nvSpPr>
              <p:spPr bwMode="auto">
                <a:xfrm>
                  <a:off x="5107" y="12384"/>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8" name="Oval 73"/>
                <p:cNvSpPr>
                  <a:spLocks noChangeArrowheads="1"/>
                </p:cNvSpPr>
                <p:nvPr/>
              </p:nvSpPr>
              <p:spPr bwMode="auto">
                <a:xfrm>
                  <a:off x="5475" y="12672"/>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9" name="Line 74"/>
                <p:cNvSpPr>
                  <a:spLocks noChangeShapeType="1"/>
                </p:cNvSpPr>
                <p:nvPr/>
              </p:nvSpPr>
              <p:spPr bwMode="auto">
                <a:xfrm flipH="1">
                  <a:off x="4804" y="12432"/>
                  <a:ext cx="360" cy="31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75"/>
                <p:cNvSpPr>
                  <a:spLocks noChangeShapeType="1"/>
                </p:cNvSpPr>
                <p:nvPr/>
              </p:nvSpPr>
              <p:spPr bwMode="auto">
                <a:xfrm>
                  <a:off x="4812" y="12728"/>
                  <a:ext cx="7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1" name="Line 76"/>
                <p:cNvSpPr>
                  <a:spLocks noChangeShapeType="1"/>
                </p:cNvSpPr>
                <p:nvPr/>
              </p:nvSpPr>
              <p:spPr bwMode="auto">
                <a:xfrm>
                  <a:off x="5164" y="12424"/>
                  <a:ext cx="360" cy="31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5803" name="Group 77"/>
            <p:cNvGrpSpPr>
              <a:grpSpLocks/>
            </p:cNvGrpSpPr>
            <p:nvPr/>
          </p:nvGrpSpPr>
          <p:grpSpPr bwMode="auto">
            <a:xfrm>
              <a:off x="833" y="2957"/>
              <a:ext cx="984" cy="473"/>
              <a:chOff x="833" y="2957"/>
              <a:chExt cx="984" cy="473"/>
            </a:xfrm>
          </p:grpSpPr>
          <p:sp>
            <p:nvSpPr>
              <p:cNvPr id="75812" name="Oval 78"/>
              <p:cNvSpPr>
                <a:spLocks noChangeArrowheads="1"/>
              </p:cNvSpPr>
              <p:nvPr/>
            </p:nvSpPr>
            <p:spPr bwMode="auto">
              <a:xfrm>
                <a:off x="833" y="2958"/>
                <a:ext cx="488" cy="472"/>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3" name="Oval 79"/>
              <p:cNvSpPr>
                <a:spLocks noChangeArrowheads="1"/>
              </p:cNvSpPr>
              <p:nvPr/>
            </p:nvSpPr>
            <p:spPr bwMode="auto">
              <a:xfrm>
                <a:off x="1328" y="2957"/>
                <a:ext cx="489" cy="470"/>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75804" name="Line 80"/>
            <p:cNvSpPr>
              <a:spLocks noChangeShapeType="1"/>
            </p:cNvSpPr>
            <p:nvPr/>
          </p:nvSpPr>
          <p:spPr bwMode="auto">
            <a:xfrm>
              <a:off x="431" y="1797"/>
              <a:ext cx="22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81"/>
            <p:cNvSpPr>
              <a:spLocks noChangeShapeType="1"/>
            </p:cNvSpPr>
            <p:nvPr/>
          </p:nvSpPr>
          <p:spPr bwMode="auto">
            <a:xfrm flipH="1">
              <a:off x="431" y="3022"/>
              <a:ext cx="1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6" name="Line 82"/>
            <p:cNvSpPr>
              <a:spLocks noChangeShapeType="1"/>
            </p:cNvSpPr>
            <p:nvPr/>
          </p:nvSpPr>
          <p:spPr bwMode="auto">
            <a:xfrm>
              <a:off x="521" y="1797"/>
              <a:ext cx="0" cy="1179"/>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7" name="Text Box 83"/>
            <p:cNvSpPr txBox="1">
              <a:spLocks noChangeArrowheads="1"/>
            </p:cNvSpPr>
            <p:nvPr/>
          </p:nvSpPr>
          <p:spPr bwMode="auto">
            <a:xfrm>
              <a:off x="113" y="2251"/>
              <a:ext cx="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800">
                  <a:solidFill>
                    <a:srgbClr val="1C1C1C"/>
                  </a:solidFill>
                  <a:latin typeface="Times New Roman" panose="02020603050405020304" pitchFamily="18" charset="0"/>
                  <a:ea typeface="宋体" panose="02010600030101010101" pitchFamily="2" charset="-122"/>
                </a:rPr>
                <a:t>c</a:t>
              </a:r>
            </a:p>
          </p:txBody>
        </p:sp>
        <p:sp>
          <p:nvSpPr>
            <p:cNvPr id="75808" name="Line 84"/>
            <p:cNvSpPr>
              <a:spLocks noChangeShapeType="1"/>
            </p:cNvSpPr>
            <p:nvPr/>
          </p:nvSpPr>
          <p:spPr bwMode="auto">
            <a:xfrm>
              <a:off x="1066" y="3203"/>
              <a:ext cx="0" cy="4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9" name="Line 85"/>
            <p:cNvSpPr>
              <a:spLocks noChangeShapeType="1"/>
            </p:cNvSpPr>
            <p:nvPr/>
          </p:nvSpPr>
          <p:spPr bwMode="auto">
            <a:xfrm>
              <a:off x="1610" y="3203"/>
              <a:ext cx="0" cy="4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10" name="Line 86"/>
            <p:cNvSpPr>
              <a:spLocks noChangeShapeType="1"/>
            </p:cNvSpPr>
            <p:nvPr/>
          </p:nvSpPr>
          <p:spPr bwMode="auto">
            <a:xfrm>
              <a:off x="1066" y="3566"/>
              <a:ext cx="544"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11" name="Text Box 87"/>
            <p:cNvSpPr txBox="1">
              <a:spLocks noChangeArrowheads="1"/>
            </p:cNvSpPr>
            <p:nvPr/>
          </p:nvSpPr>
          <p:spPr bwMode="auto">
            <a:xfrm>
              <a:off x="1156" y="3612"/>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800" i="1">
                  <a:solidFill>
                    <a:srgbClr val="1C1C1C"/>
                  </a:solidFill>
                  <a:latin typeface="Times New Roman" panose="02020603050405020304" pitchFamily="18" charset="0"/>
                  <a:ea typeface="宋体" panose="02010600030101010101" pitchFamily="2" charset="-122"/>
                </a:rPr>
                <a:t>a</a:t>
              </a:r>
            </a:p>
          </p:txBody>
        </p:sp>
      </p:grpSp>
      <p:grpSp>
        <p:nvGrpSpPr>
          <p:cNvPr id="401496" name="Group 88"/>
          <p:cNvGrpSpPr>
            <a:grpSpLocks/>
          </p:cNvGrpSpPr>
          <p:nvPr/>
        </p:nvGrpSpPr>
        <p:grpSpPr bwMode="auto">
          <a:xfrm>
            <a:off x="3927475" y="4395788"/>
            <a:ext cx="3384550" cy="1924050"/>
            <a:chOff x="0" y="2886"/>
            <a:chExt cx="2132" cy="1212"/>
          </a:xfrm>
        </p:grpSpPr>
        <p:grpSp>
          <p:nvGrpSpPr>
            <p:cNvPr id="75785" name="Group 89"/>
            <p:cNvGrpSpPr>
              <a:grpSpLocks/>
            </p:cNvGrpSpPr>
            <p:nvPr/>
          </p:nvGrpSpPr>
          <p:grpSpPr bwMode="auto">
            <a:xfrm>
              <a:off x="295" y="2886"/>
              <a:ext cx="635" cy="681"/>
              <a:chOff x="295" y="2886"/>
              <a:chExt cx="635" cy="681"/>
            </a:xfrm>
          </p:grpSpPr>
          <p:grpSp>
            <p:nvGrpSpPr>
              <p:cNvPr id="75794" name="Group 90"/>
              <p:cNvGrpSpPr>
                <a:grpSpLocks/>
              </p:cNvGrpSpPr>
              <p:nvPr/>
            </p:nvGrpSpPr>
            <p:grpSpPr bwMode="auto">
              <a:xfrm>
                <a:off x="295" y="2886"/>
                <a:ext cx="635" cy="681"/>
                <a:chOff x="567" y="1842"/>
                <a:chExt cx="635" cy="681"/>
              </a:xfrm>
            </p:grpSpPr>
            <p:sp>
              <p:nvSpPr>
                <p:cNvPr id="75798" name="Line 91"/>
                <p:cNvSpPr>
                  <a:spLocks noChangeShapeType="1"/>
                </p:cNvSpPr>
                <p:nvPr/>
              </p:nvSpPr>
              <p:spPr bwMode="auto">
                <a:xfrm flipH="1">
                  <a:off x="567" y="1842"/>
                  <a:ext cx="317" cy="454"/>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9" name="Line 92"/>
                <p:cNvSpPr>
                  <a:spLocks noChangeShapeType="1"/>
                </p:cNvSpPr>
                <p:nvPr/>
              </p:nvSpPr>
              <p:spPr bwMode="auto">
                <a:xfrm>
                  <a:off x="884" y="1842"/>
                  <a:ext cx="91" cy="681"/>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0" name="Line 93"/>
                <p:cNvSpPr>
                  <a:spLocks noChangeShapeType="1"/>
                </p:cNvSpPr>
                <p:nvPr/>
              </p:nvSpPr>
              <p:spPr bwMode="auto">
                <a:xfrm>
                  <a:off x="884" y="1888"/>
                  <a:ext cx="318" cy="408"/>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795" name="Line 94"/>
              <p:cNvSpPr>
                <a:spLocks noChangeShapeType="1"/>
              </p:cNvSpPr>
              <p:nvPr/>
            </p:nvSpPr>
            <p:spPr bwMode="auto">
              <a:xfrm>
                <a:off x="295" y="3339"/>
                <a:ext cx="635" cy="0"/>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6" name="Line 95"/>
              <p:cNvSpPr>
                <a:spLocks noChangeShapeType="1"/>
              </p:cNvSpPr>
              <p:nvPr/>
            </p:nvSpPr>
            <p:spPr bwMode="auto">
              <a:xfrm>
                <a:off x="295" y="3339"/>
                <a:ext cx="408"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7" name="Line 96"/>
              <p:cNvSpPr>
                <a:spLocks noChangeShapeType="1"/>
              </p:cNvSpPr>
              <p:nvPr/>
            </p:nvSpPr>
            <p:spPr bwMode="auto">
              <a:xfrm flipV="1">
                <a:off x="703" y="3339"/>
                <a:ext cx="227"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786" name="Line 97"/>
            <p:cNvSpPr>
              <a:spLocks noChangeShapeType="1"/>
            </p:cNvSpPr>
            <p:nvPr/>
          </p:nvSpPr>
          <p:spPr bwMode="auto">
            <a:xfrm>
              <a:off x="612" y="2931"/>
              <a:ext cx="0" cy="499"/>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7" name="Line 98"/>
            <p:cNvSpPr>
              <a:spLocks noChangeShapeType="1"/>
            </p:cNvSpPr>
            <p:nvPr/>
          </p:nvSpPr>
          <p:spPr bwMode="auto">
            <a:xfrm>
              <a:off x="113" y="3430"/>
              <a:ext cx="52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8" name="Line 99"/>
            <p:cNvSpPr>
              <a:spLocks noChangeShapeType="1"/>
            </p:cNvSpPr>
            <p:nvPr/>
          </p:nvSpPr>
          <p:spPr bwMode="auto">
            <a:xfrm flipH="1">
              <a:off x="158" y="2886"/>
              <a:ext cx="45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9" name="Text Box 100"/>
            <p:cNvSpPr txBox="1">
              <a:spLocks noChangeArrowheads="1"/>
            </p:cNvSpPr>
            <p:nvPr/>
          </p:nvSpPr>
          <p:spPr bwMode="auto">
            <a:xfrm>
              <a:off x="0" y="2931"/>
              <a:ext cx="5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800">
                  <a:solidFill>
                    <a:srgbClr val="1C1C1C"/>
                  </a:solidFill>
                  <a:latin typeface="Times New Roman" panose="02020603050405020304" pitchFamily="18" charset="0"/>
                  <a:ea typeface="宋体" panose="02010600030101010101" pitchFamily="2" charset="-122"/>
                </a:rPr>
                <a:t>c/2</a:t>
              </a:r>
            </a:p>
          </p:txBody>
        </p:sp>
        <p:grpSp>
          <p:nvGrpSpPr>
            <p:cNvPr id="75790" name="Group 101"/>
            <p:cNvGrpSpPr>
              <a:grpSpLocks/>
            </p:cNvGrpSpPr>
            <p:nvPr/>
          </p:nvGrpSpPr>
          <p:grpSpPr bwMode="auto">
            <a:xfrm>
              <a:off x="612" y="2913"/>
              <a:ext cx="227" cy="590"/>
              <a:chOff x="612" y="2913"/>
              <a:chExt cx="227" cy="590"/>
            </a:xfrm>
          </p:grpSpPr>
          <p:sp>
            <p:nvSpPr>
              <p:cNvPr id="75792" name="Line 102"/>
              <p:cNvSpPr>
                <a:spLocks noChangeShapeType="1"/>
              </p:cNvSpPr>
              <p:nvPr/>
            </p:nvSpPr>
            <p:spPr bwMode="auto">
              <a:xfrm>
                <a:off x="612" y="3430"/>
                <a:ext cx="227" cy="45"/>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3" name="Line 103"/>
              <p:cNvSpPr>
                <a:spLocks noChangeShapeType="1"/>
              </p:cNvSpPr>
              <p:nvPr/>
            </p:nvSpPr>
            <p:spPr bwMode="auto">
              <a:xfrm>
                <a:off x="612" y="2913"/>
                <a:ext cx="227" cy="59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5791" name="Object 104"/>
            <p:cNvGraphicFramePr>
              <a:graphicFrameLocks noChangeAspect="1"/>
            </p:cNvGraphicFramePr>
            <p:nvPr/>
          </p:nvGraphicFramePr>
          <p:xfrm>
            <a:off x="0" y="3612"/>
            <a:ext cx="2132" cy="486"/>
          </p:xfrm>
          <a:graphic>
            <a:graphicData uri="http://schemas.openxmlformats.org/presentationml/2006/ole">
              <mc:AlternateContent xmlns:mc="http://schemas.openxmlformats.org/markup-compatibility/2006">
                <mc:Choice xmlns:v="urn:schemas-microsoft-com:vml" Requires="v">
                  <p:oleObj spid="_x0000_s75902" name="Equation" r:id="rId7" imgW="1726451" imgH="393529" progId="Equation.DSMT4">
                    <p:embed/>
                  </p:oleObj>
                </mc:Choice>
                <mc:Fallback>
                  <p:oleObj name="Equation" r:id="rId7" imgW="1726451" imgH="393529" progId="Equation.DSMT4">
                    <p:embed/>
                    <p:pic>
                      <p:nvPicPr>
                        <p:cNvPr id="0" name="Object 1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612"/>
                          <a:ext cx="2132"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1513" name="Rectangle 105"/>
          <p:cNvSpPr>
            <a:spLocks noChangeArrowheads="1"/>
          </p:cNvSpPr>
          <p:nvPr/>
        </p:nvSpPr>
        <p:spPr bwMode="auto">
          <a:xfrm>
            <a:off x="4975225" y="2184400"/>
            <a:ext cx="1727200" cy="936625"/>
          </a:xfrm>
          <a:prstGeom prst="rect">
            <a:avLst/>
          </a:prstGeom>
          <a:noFill/>
          <a:ln w="635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14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401513"/>
                                        </p:tgtEl>
                                        <p:attrNameLst>
                                          <p:attrName>style.visibility</p:attrName>
                                        </p:attrNameLst>
                                      </p:cBhvr>
                                      <p:to>
                                        <p:strVal val="visible"/>
                                      </p:to>
                                    </p:set>
                                    <p:animEffect transition="in" filter="strips(downLeft)">
                                      <p:cBhvr>
                                        <p:cTn id="11" dur="500"/>
                                        <p:tgtEl>
                                          <p:spTgt spid="4015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0" presetClass="entr" presetSubtype="0" fill="hold" nodeType="clickEffect">
                                  <p:stCondLst>
                                    <p:cond delay="0"/>
                                  </p:stCondLst>
                                  <p:childTnLst>
                                    <p:set>
                                      <p:cBhvr>
                                        <p:cTn id="15" dur="1" fill="hold">
                                          <p:stCondLst>
                                            <p:cond delay="0"/>
                                          </p:stCondLst>
                                        </p:cTn>
                                        <p:tgtEl>
                                          <p:spTgt spid="401410"/>
                                        </p:tgtEl>
                                        <p:attrNameLst>
                                          <p:attrName>style.visibility</p:attrName>
                                        </p:attrNameLst>
                                      </p:cBhvr>
                                      <p:to>
                                        <p:strVal val="visible"/>
                                      </p:to>
                                    </p:set>
                                    <p:animEffect transition="in" filter="wedge">
                                      <p:cBhvr>
                                        <p:cTn id="16" dur="2000"/>
                                        <p:tgtEl>
                                          <p:spTgt spid="4014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nodeType="clickEffect">
                                  <p:stCondLst>
                                    <p:cond delay="0"/>
                                  </p:stCondLst>
                                  <p:childTnLst>
                                    <p:set>
                                      <p:cBhvr>
                                        <p:cTn id="20" dur="1" fill="hold">
                                          <p:stCondLst>
                                            <p:cond delay="0"/>
                                          </p:stCondLst>
                                        </p:cTn>
                                        <p:tgtEl>
                                          <p:spTgt spid="401496"/>
                                        </p:tgtEl>
                                        <p:attrNameLst>
                                          <p:attrName>style.visibility</p:attrName>
                                        </p:attrNameLst>
                                      </p:cBhvr>
                                      <p:to>
                                        <p:strVal val="visible"/>
                                      </p:to>
                                    </p:set>
                                    <p:animEffect transition="in" filter="slide(fromLeft)">
                                      <p:cBhvr>
                                        <p:cTn id="21" dur="500"/>
                                        <p:tgtEl>
                                          <p:spTgt spid="40149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401420"/>
                                        </p:tgtEl>
                                        <p:attrNameLst>
                                          <p:attrName>style.visibility</p:attrName>
                                        </p:attrNameLst>
                                      </p:cBhvr>
                                      <p:to>
                                        <p:strVal val="visible"/>
                                      </p:to>
                                    </p:set>
                                    <p:animEffect transition="in" filter="checkerboard(across)">
                                      <p:cBhvr>
                                        <p:cTn id="26" dur="500"/>
                                        <p:tgtEl>
                                          <p:spTgt spid="401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5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8"/>
          <p:cNvSpPr>
            <a:spLocks noGrp="1" noChangeArrowheads="1"/>
          </p:cNvSpPr>
          <p:nvPr>
            <p:ph type="title" sz="quarter"/>
          </p:nvPr>
        </p:nvSpPr>
        <p:spPr>
          <a:xfrm>
            <a:off x="468313" y="692150"/>
            <a:ext cx="8243887" cy="882650"/>
          </a:xfrm>
          <a:noFill/>
        </p:spPr>
        <p:txBody>
          <a:bodyPr/>
          <a:lstStyle/>
          <a:p>
            <a:r>
              <a:rPr lang="zh-CN" altLang="en-US" sz="3400" smtClean="0">
                <a:effectLst/>
              </a:rPr>
              <a:t>金属晶体学常数</a:t>
            </a:r>
          </a:p>
        </p:txBody>
      </p:sp>
      <p:graphicFrame>
        <p:nvGraphicFramePr>
          <p:cNvPr id="75864" name="Group 88"/>
          <p:cNvGraphicFramePr>
            <a:graphicFrameLocks noGrp="1"/>
          </p:cNvGraphicFramePr>
          <p:nvPr>
            <p:ph sz="quarter" idx="1"/>
          </p:nvPr>
        </p:nvGraphicFramePr>
        <p:xfrm>
          <a:off x="336550" y="2043113"/>
          <a:ext cx="8507412" cy="4114800"/>
        </p:xfrm>
        <a:graphic>
          <a:graphicData uri="http://schemas.openxmlformats.org/drawingml/2006/table">
            <a:tbl>
              <a:tblPr/>
              <a:tblGrid>
                <a:gridCol w="1162050">
                  <a:extLst>
                    <a:ext uri="{9D8B030D-6E8A-4147-A177-3AD203B41FA5}">
                      <a16:colId xmlns:a16="http://schemas.microsoft.com/office/drawing/2014/main" val="20000"/>
                    </a:ext>
                  </a:extLst>
                </a:gridCol>
                <a:gridCol w="1296987">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584325">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gridCol w="1728787">
                  <a:extLst>
                    <a:ext uri="{9D8B030D-6E8A-4147-A177-3AD203B41FA5}">
                      <a16:colId xmlns:a16="http://schemas.microsoft.com/office/drawing/2014/main" val="20005"/>
                    </a:ext>
                  </a:extLst>
                </a:gridCol>
              </a:tblGrid>
              <a:tr h="677863">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Verdana" pitchFamily="34" charset="0"/>
                          <a:ea typeface="宋体" pitchFamily="2" charset="-122"/>
                        </a:rPr>
                        <a:t>structure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1"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000" b="1" i="0" u="none" strike="noStrike" cap="none" normalizeH="0" baseline="-25000" dirty="0" smtClean="0">
                          <a:ln>
                            <a:noFill/>
                          </a:ln>
                          <a:solidFill>
                            <a:schemeClr val="tx1"/>
                          </a:solidFill>
                          <a:effectLst/>
                          <a:latin typeface="Verdana" pitchFamily="34" charset="0"/>
                          <a:ea typeface="宋体" pitchFamily="2" charset="-122"/>
                        </a:rPr>
                        <a:t>0</a:t>
                      </a:r>
                      <a:r>
                        <a:rPr kumimoji="0" lang="en-US" altLang="zh-CN" sz="2000" b="1" i="0" u="none" strike="noStrike" cap="none" normalizeH="0" baseline="0" dirty="0" smtClean="0">
                          <a:ln>
                            <a:noFill/>
                          </a:ln>
                          <a:solidFill>
                            <a:schemeClr val="tx1"/>
                          </a:solidFill>
                          <a:effectLst/>
                          <a:latin typeface="Verdana" pitchFamily="34" charset="0"/>
                          <a:ea typeface="宋体" pitchFamily="2" charset="-122"/>
                        </a:rPr>
                        <a:t>vs.</a:t>
                      </a:r>
                      <a:r>
                        <a:rPr kumimoji="0" lang="en-US" altLang="zh-CN" sz="2000" b="1" i="1" u="none" strike="noStrike" cap="none" normalizeH="0" baseline="0" dirty="0" smtClean="0">
                          <a:ln>
                            <a:noFill/>
                          </a:ln>
                          <a:solidFill>
                            <a:schemeClr val="tx1"/>
                          </a:solidFill>
                          <a:effectLst/>
                          <a:latin typeface="Times New Roman" pitchFamily="18" charset="0"/>
                          <a:ea typeface="宋体" pitchFamily="2" charset="-122"/>
                        </a:rPr>
                        <a:t>r</a:t>
                      </a:r>
                      <a:endParaRPr kumimoji="0" lang="en-US" altLang="zh-CN" sz="2000" b="1" i="1" u="none" strike="noStrike" cap="none" normalizeH="0" baseline="-25000" dirty="0" smtClean="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Verdana" pitchFamily="34" charset="0"/>
                          <a:ea typeface="宋体" pitchFamily="2" charset="-122"/>
                        </a:rPr>
                        <a:t>atomspercell</a:t>
                      </a:r>
                      <a:endParaRPr kumimoji="0" lang="en-US" altLang="zh-CN" sz="2000" b="1" i="0" u="none" strike="noStrike" cap="none" normalizeH="0" baseline="0" dirty="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Verdana" pitchFamily="34" charset="0"/>
                          <a:ea typeface="宋体" pitchFamily="2" charset="-122"/>
                        </a:rPr>
                        <a:t>coordinationNumber</a:t>
                      </a:r>
                      <a:endParaRPr kumimoji="0" lang="en-US" altLang="zh-CN" sz="2000" b="1" i="0" u="none" strike="noStrike" cap="none" normalizeH="0" baseline="0" dirty="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Verdana" pitchFamily="34" charset="0"/>
                          <a:ea typeface="宋体" pitchFamily="2" charset="-122"/>
                        </a:rPr>
                        <a:t>packingfactor</a:t>
                      </a:r>
                      <a:endParaRPr kumimoji="0" lang="en-US" altLang="zh-CN" sz="2000" b="1" i="0" u="none" strike="noStrike" cap="none" normalizeH="0" baseline="0" dirty="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examples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350">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SC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0.52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Verdana" pitchFamily="34" charset="0"/>
                          <a:ea typeface="宋体" pitchFamily="2" charset="-122"/>
                        </a:rPr>
                        <a:t>Polonium(Po),</a:t>
                      </a:r>
                      <a:r>
                        <a:rPr kumimoji="0" lang="el-GR" altLang="zh-CN" sz="2000" b="1" i="1" u="none" strike="noStrike" cap="none" normalizeH="0" baseline="0" dirty="0" smtClean="0">
                          <a:ln>
                            <a:noFill/>
                          </a:ln>
                          <a:solidFill>
                            <a:schemeClr val="tx1"/>
                          </a:solidFill>
                          <a:effectLst/>
                          <a:latin typeface="Verdana" pitchFamily="34" charset="0"/>
                          <a:ea typeface="宋体" pitchFamily="2" charset="-122"/>
                        </a:rPr>
                        <a:t>α</a:t>
                      </a:r>
                      <a:r>
                        <a:rPr kumimoji="0" lang="en-US" altLang="zh-CN" sz="2000" b="1" i="0" u="none" strike="noStrike" cap="none" normalizeH="0" baseline="0" dirty="0" smtClean="0">
                          <a:ln>
                            <a:noFill/>
                          </a:ln>
                          <a:solidFill>
                            <a:schemeClr val="tx1"/>
                          </a:solidFill>
                          <a:effectLst/>
                          <a:latin typeface="Verdana" pitchFamily="34" charset="0"/>
                          <a:ea typeface="宋体" pitchFamily="2" charset="-122"/>
                        </a:rPr>
                        <a:t>-</a:t>
                      </a:r>
                      <a:r>
                        <a:rPr kumimoji="0" lang="en-US" altLang="zh-CN" sz="2000" b="1" i="0" u="none" strike="noStrike" cap="none" normalizeH="0" baseline="0" dirty="0" err="1" smtClean="0">
                          <a:ln>
                            <a:noFill/>
                          </a:ln>
                          <a:solidFill>
                            <a:schemeClr val="tx1"/>
                          </a:solidFill>
                          <a:effectLst/>
                          <a:latin typeface="Verdana" pitchFamily="34" charset="0"/>
                          <a:ea typeface="宋体" pitchFamily="2" charset="-122"/>
                        </a:rPr>
                        <a:t>Mn</a:t>
                      </a:r>
                      <a:endParaRPr kumimoji="0" lang="el-GR" altLang="zh-CN" sz="2000" b="1" i="0" u="none" strike="noStrike" cap="none" normalizeH="0" baseline="0" dirty="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788">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BCC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0.68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Fe,Ti,W,Mo,Nb,Ta,K,Na,V,Zr,Cr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325">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FCC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0.74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Fe,Cu,Au,PtAg,Pb,Ni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HCP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Verdana" pitchFamily="34" charset="0"/>
                          <a:ea typeface="宋体" pitchFamily="2" charset="-122"/>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Verdana" pitchFamily="34" charset="0"/>
                          <a:ea typeface="宋体" pitchFamily="2" charset="-122"/>
                        </a:rPr>
                        <a:t>0.74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Verdana" pitchFamily="34" charset="0"/>
                          <a:ea typeface="宋体" pitchFamily="2" charset="-122"/>
                        </a:rPr>
                        <a:t>Ti,Mg,Zn,BeCo,Zr,Cd</a:t>
                      </a:r>
                      <a:endParaRPr kumimoji="0" lang="en-US" altLang="zh-CN" sz="2000" b="1" i="0" u="none" strike="noStrike" cap="none" normalizeH="0" baseline="0" dirty="0" smtClean="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6847" name="Object 51"/>
          <p:cNvGraphicFramePr>
            <a:graphicFrameLocks noGrp="1" noChangeAspect="1"/>
          </p:cNvGraphicFramePr>
          <p:nvPr>
            <p:ph sz="quarter" idx="2"/>
          </p:nvPr>
        </p:nvGraphicFramePr>
        <p:xfrm>
          <a:off x="1763713" y="3235325"/>
          <a:ext cx="712787" cy="338138"/>
        </p:xfrm>
        <a:graphic>
          <a:graphicData uri="http://schemas.openxmlformats.org/presentationml/2006/ole">
            <mc:AlternateContent xmlns:mc="http://schemas.openxmlformats.org/markup-compatibility/2006">
              <mc:Choice xmlns:v="urn:schemas-microsoft-com:vml" Requires="v">
                <p:oleObj spid="_x0000_s76875" name="Equation" r:id="rId3" imgW="482391" imgH="228501" progId="Equation.DSMT4">
                  <p:embed/>
                </p:oleObj>
              </mc:Choice>
              <mc:Fallback>
                <p:oleObj name="Equation" r:id="rId3" imgW="482391" imgH="228501" progId="Equation.DSMT4">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235325"/>
                        <a:ext cx="71278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48" name="Object 65"/>
          <p:cNvGraphicFramePr>
            <a:graphicFrameLocks noGrp="1" noChangeAspect="1"/>
          </p:cNvGraphicFramePr>
          <p:nvPr>
            <p:ph sz="quarter" idx="3"/>
          </p:nvPr>
        </p:nvGraphicFramePr>
        <p:xfrm>
          <a:off x="1619250" y="4100513"/>
          <a:ext cx="936625" cy="360362"/>
        </p:xfrm>
        <a:graphic>
          <a:graphicData uri="http://schemas.openxmlformats.org/presentationml/2006/ole">
            <mc:AlternateContent xmlns:mc="http://schemas.openxmlformats.org/markup-compatibility/2006">
              <mc:Choice xmlns:v="urn:schemas-microsoft-com:vml" Requires="v">
                <p:oleObj spid="_x0000_s76876" name="Equation" r:id="rId5" imgW="660113" imgH="253890" progId="Equation.DSMT4">
                  <p:embed/>
                </p:oleObj>
              </mc:Choice>
              <mc:Fallback>
                <p:oleObj name="Equation" r:id="rId5" imgW="660113" imgH="253890" progId="Equation.DSMT4">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100513"/>
                        <a:ext cx="936625"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49" name="Object 68"/>
          <p:cNvGraphicFramePr>
            <a:graphicFrameLocks noGrp="1" noChangeAspect="1"/>
          </p:cNvGraphicFramePr>
          <p:nvPr>
            <p:ph sz="quarter" idx="4"/>
          </p:nvPr>
        </p:nvGraphicFramePr>
        <p:xfrm>
          <a:off x="1619250" y="4964113"/>
          <a:ext cx="1008063" cy="390525"/>
        </p:xfrm>
        <a:graphic>
          <a:graphicData uri="http://schemas.openxmlformats.org/presentationml/2006/ole">
            <mc:AlternateContent xmlns:mc="http://schemas.openxmlformats.org/markup-compatibility/2006">
              <mc:Choice xmlns:v="urn:schemas-microsoft-com:vml" Requires="v">
                <p:oleObj spid="_x0000_s76877" name="Equation" r:id="rId7" imgW="660113" imgH="253890" progId="Equation.DSMT4">
                  <p:embed/>
                </p:oleObj>
              </mc:Choice>
              <mc:Fallback>
                <p:oleObj name="Equation" r:id="rId7" imgW="660113" imgH="253890" progId="Equation.DSMT4">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964113"/>
                        <a:ext cx="100806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50" name="Object 89"/>
          <p:cNvGraphicFramePr>
            <a:graphicFrameLocks noChangeAspect="1"/>
          </p:cNvGraphicFramePr>
          <p:nvPr/>
        </p:nvGraphicFramePr>
        <p:xfrm>
          <a:off x="1763713" y="5684838"/>
          <a:ext cx="712787" cy="338137"/>
        </p:xfrm>
        <a:graphic>
          <a:graphicData uri="http://schemas.openxmlformats.org/presentationml/2006/ole">
            <mc:AlternateContent xmlns:mc="http://schemas.openxmlformats.org/markup-compatibility/2006">
              <mc:Choice xmlns:v="urn:schemas-microsoft-com:vml" Requires="v">
                <p:oleObj spid="_x0000_s76878" name="Equation" r:id="rId9" imgW="482391" imgH="228501" progId="Equation.DSMT4">
                  <p:embed/>
                </p:oleObj>
              </mc:Choice>
              <mc:Fallback>
                <p:oleObj name="Equation" r:id="rId9" imgW="482391" imgH="228501" progId="Equation.DSMT4">
                  <p:embed/>
                  <p:pic>
                    <p:nvPicPr>
                      <p:cNvPr id="0" name="Object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5684838"/>
                        <a:ext cx="712787"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其它常见晶格</a:t>
            </a:r>
            <a:endParaRPr lang="zh-CN" altLang="en-US" dirty="0"/>
          </a:p>
        </p:txBody>
      </p:sp>
      <p:sp>
        <p:nvSpPr>
          <p:cNvPr id="49155" name="内容占位符 2"/>
          <p:cNvSpPr>
            <a:spLocks noGrp="1"/>
          </p:cNvSpPr>
          <p:nvPr>
            <p:ph idx="4294967295"/>
          </p:nvPr>
        </p:nvSpPr>
        <p:spPr>
          <a:xfrm>
            <a:off x="457200" y="1700213"/>
            <a:ext cx="4378325" cy="4456112"/>
          </a:xfrm>
        </p:spPr>
        <p:txBody>
          <a:bodyPr/>
          <a:lstStyle/>
          <a:p>
            <a:pPr>
              <a:lnSpc>
                <a:spcPct val="150000"/>
              </a:lnSpc>
              <a:defRPr/>
            </a:pPr>
            <a:r>
              <a:rPr lang="zh-CN" altLang="en-US" dirty="0" smtClean="0"/>
              <a:t>金刚石结构</a:t>
            </a:r>
            <a:endParaRPr lang="en-US" altLang="zh-CN" dirty="0" smtClean="0"/>
          </a:p>
          <a:p>
            <a:pPr>
              <a:lnSpc>
                <a:spcPct val="150000"/>
              </a:lnSpc>
              <a:defRPr/>
            </a:pPr>
            <a:r>
              <a:rPr lang="en-US" altLang="zh-CN" dirty="0" err="1" smtClean="0"/>
              <a:t>NaCl</a:t>
            </a:r>
            <a:r>
              <a:rPr lang="zh-CN" altLang="en-US" dirty="0" smtClean="0"/>
              <a:t>结构</a:t>
            </a:r>
            <a:endParaRPr lang="en-US" altLang="zh-CN" dirty="0" smtClean="0"/>
          </a:p>
          <a:p>
            <a:pPr>
              <a:lnSpc>
                <a:spcPct val="150000"/>
              </a:lnSpc>
              <a:defRPr/>
            </a:pPr>
            <a:r>
              <a:rPr lang="en-US" altLang="zh-CN" dirty="0" err="1" smtClean="0"/>
              <a:t>CsCl</a:t>
            </a:r>
            <a:r>
              <a:rPr lang="zh-CN" altLang="en-US" dirty="0" smtClean="0"/>
              <a:t>结构</a:t>
            </a:r>
            <a:endParaRPr lang="en-US" altLang="zh-CN" dirty="0" smtClean="0"/>
          </a:p>
          <a:p>
            <a:pPr>
              <a:lnSpc>
                <a:spcPct val="150000"/>
              </a:lnSpc>
              <a:defRPr/>
            </a:pPr>
            <a:r>
              <a:rPr lang="zh-CN" altLang="en-US" dirty="0" smtClean="0"/>
              <a:t>闪锌矿</a:t>
            </a:r>
            <a:r>
              <a:rPr lang="en-US" altLang="zh-CN" dirty="0" err="1" smtClean="0"/>
              <a:t>ZnS</a:t>
            </a:r>
            <a:r>
              <a:rPr lang="zh-CN" altLang="en-US" dirty="0" smtClean="0"/>
              <a:t>结构</a:t>
            </a:r>
            <a:endParaRPr lang="en-US" altLang="zh-CN" dirty="0" smtClean="0"/>
          </a:p>
          <a:p>
            <a:pPr>
              <a:lnSpc>
                <a:spcPct val="150000"/>
              </a:lnSpc>
              <a:defRPr/>
            </a:pPr>
            <a:r>
              <a:rPr kumimoji="1" lang="zh-CN" altLang="en-US" dirty="0" smtClean="0">
                <a:latin typeface="Times New Roman" panose="02020603050405020304" pitchFamily="18" charset="0"/>
              </a:rPr>
              <a:t>钙钛矿结构</a:t>
            </a:r>
            <a:endParaRPr lang="en-US" altLang="zh-CN" dirty="0" smtClean="0"/>
          </a:p>
          <a:p>
            <a:pPr>
              <a:defRPr/>
            </a:pPr>
            <a:endParaRPr lang="en-US" altLang="zh-CN" dirty="0" smtClean="0"/>
          </a:p>
          <a:p>
            <a:pPr>
              <a:defRPr/>
            </a:pPr>
            <a:endParaRPr lang="zh-CN" alt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title"/>
          </p:nvPr>
        </p:nvSpPr>
        <p:spPr>
          <a:noFill/>
        </p:spPr>
        <p:txBody>
          <a:bodyPr/>
          <a:lstStyle/>
          <a:p>
            <a:r>
              <a:rPr lang="zh-CN" altLang="en-US" smtClean="0">
                <a:effectLst/>
              </a:rPr>
              <a:t>金刚石结构</a:t>
            </a:r>
          </a:p>
        </p:txBody>
      </p:sp>
      <p:graphicFrame>
        <p:nvGraphicFramePr>
          <p:cNvPr id="78851" name="Object 4"/>
          <p:cNvGraphicFramePr>
            <a:graphicFrameLocks noGrp="1" noChangeAspect="1"/>
          </p:cNvGraphicFramePr>
          <p:nvPr>
            <p:ph idx="4294967295"/>
          </p:nvPr>
        </p:nvGraphicFramePr>
        <p:xfrm>
          <a:off x="4519613" y="1628775"/>
          <a:ext cx="4624387" cy="4456113"/>
        </p:xfrm>
        <a:graphic>
          <a:graphicData uri="http://schemas.openxmlformats.org/presentationml/2006/ole">
            <mc:AlternateContent xmlns:mc="http://schemas.openxmlformats.org/markup-compatibility/2006">
              <mc:Choice xmlns:v="urn:schemas-microsoft-com:vml" Requires="v">
                <p:oleObj spid="_x0000_s78859" r:id="rId3" imgW="11898413" imgH="11466667" progId="Photoshop.Image.9">
                  <p:embed/>
                </p:oleObj>
              </mc:Choice>
              <mc:Fallback>
                <p:oleObj r:id="rId3" imgW="11898413" imgH="11466667"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1628775"/>
                        <a:ext cx="4624387"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8852" name="Picture 7" descr="XCH001_0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2349500"/>
            <a:ext cx="3527425"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833438"/>
            <a:ext cx="8229600" cy="681037"/>
          </a:xfrm>
          <a:noFill/>
        </p:spPr>
        <p:txBody>
          <a:bodyPr/>
          <a:lstStyle/>
          <a:p>
            <a:r>
              <a:rPr lang="en-US" altLang="zh-CN" smtClean="0">
                <a:effectLst/>
              </a:rPr>
              <a:t>NaCl</a:t>
            </a:r>
            <a:r>
              <a:rPr lang="zh-CN" altLang="en-US" smtClean="0">
                <a:effectLst/>
              </a:rPr>
              <a:t>结构</a:t>
            </a:r>
          </a:p>
        </p:txBody>
      </p:sp>
      <p:pic>
        <p:nvPicPr>
          <p:cNvPr id="79875" name="Picture 7" descr="XCH001_0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2276475"/>
            <a:ext cx="26654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6" descr="FG13_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588" y="2276475"/>
            <a:ext cx="56515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4294967295"/>
          </p:nvPr>
        </p:nvSpPr>
        <p:spPr>
          <a:xfrm>
            <a:off x="34925" y="981075"/>
            <a:ext cx="9074150" cy="5400675"/>
          </a:xfrm>
        </p:spPr>
        <p:txBody>
          <a:bodyPr/>
          <a:lstStyle/>
          <a:p>
            <a:pPr marL="180000" indent="-180000">
              <a:lnSpc>
                <a:spcPct val="130000"/>
              </a:lnSpc>
              <a:spcBef>
                <a:spcPts val="0"/>
              </a:spcBef>
              <a:defRPr/>
            </a:pPr>
            <a:r>
              <a:rPr lang="en-US" altLang="zh-CN" sz="2400" dirty="0" smtClean="0"/>
              <a:t>1915</a:t>
            </a:r>
            <a:r>
              <a:rPr lang="zh-CN" altLang="en-US" sz="2400" dirty="0" smtClean="0"/>
              <a:t>年，</a:t>
            </a:r>
            <a:r>
              <a:rPr lang="en-US" altLang="zh-CN" sz="2400" dirty="0" smtClean="0"/>
              <a:t>Bragg</a:t>
            </a:r>
            <a:r>
              <a:rPr lang="zh-CN" altLang="en-US" sz="2400" dirty="0" smtClean="0"/>
              <a:t>父子发表</a:t>
            </a:r>
            <a:r>
              <a:rPr lang="en-US" altLang="zh-CN" sz="2400" dirty="0" smtClean="0"/>
              <a:t>《X</a:t>
            </a:r>
            <a:r>
              <a:rPr lang="zh-CN" altLang="en-US" sz="2400" dirty="0" smtClean="0"/>
              <a:t>射线与晶体结构</a:t>
            </a:r>
            <a:r>
              <a:rPr lang="en-US" altLang="zh-CN" sz="2400" dirty="0" smtClean="0"/>
              <a:t>》</a:t>
            </a:r>
            <a:r>
              <a:rPr lang="zh-CN" altLang="en-US" sz="2400" dirty="0" smtClean="0"/>
              <a:t>，并描述了：</a:t>
            </a:r>
            <a:endParaRPr lang="en-US" altLang="zh-CN" sz="2400" dirty="0" smtClean="0"/>
          </a:p>
          <a:p>
            <a:pPr marL="540000" lvl="2">
              <a:lnSpc>
                <a:spcPct val="130000"/>
              </a:lnSpc>
              <a:spcBef>
                <a:spcPts val="0"/>
              </a:spcBef>
              <a:defRPr/>
            </a:pPr>
            <a:r>
              <a:rPr lang="zh-CN" altLang="en-US" sz="2200" dirty="0" smtClean="0">
                <a:solidFill>
                  <a:srgbClr val="000066"/>
                </a:solidFill>
              </a:rPr>
              <a:t>氯化钠型</a:t>
            </a:r>
            <a:r>
              <a:rPr lang="en-US" altLang="zh-CN" sz="2200" dirty="0" smtClean="0">
                <a:solidFill>
                  <a:srgbClr val="000066"/>
                </a:solidFill>
              </a:rPr>
              <a:t>(</a:t>
            </a:r>
            <a:r>
              <a:rPr lang="en-US" altLang="zh-CN" sz="2200" dirty="0" err="1" smtClean="0">
                <a:solidFill>
                  <a:srgbClr val="000066"/>
                </a:solidFill>
              </a:rPr>
              <a:t>NaCl,KCl,KBr,KI,PbS</a:t>
            </a:r>
            <a:r>
              <a:rPr lang="en-US" altLang="zh-CN" sz="2200" dirty="0" smtClean="0">
                <a:solidFill>
                  <a:srgbClr val="000066"/>
                </a:solidFill>
              </a:rPr>
              <a:t>)</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金刚石</a:t>
            </a:r>
            <a:r>
              <a:rPr lang="en-US" altLang="zh-CN" sz="2200" dirty="0" smtClean="0">
                <a:solidFill>
                  <a:srgbClr val="000066"/>
                </a:solidFill>
              </a:rPr>
              <a:t>(C)</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立方硫化锌型</a:t>
            </a:r>
            <a:r>
              <a:rPr lang="en-US" altLang="zh-CN" sz="2200" dirty="0" smtClean="0">
                <a:solidFill>
                  <a:srgbClr val="000066"/>
                </a:solidFill>
              </a:rPr>
              <a:t>(</a:t>
            </a:r>
            <a:r>
              <a:rPr lang="en-US" altLang="zh-CN" sz="2200" dirty="0" err="1" smtClean="0">
                <a:solidFill>
                  <a:srgbClr val="000066"/>
                </a:solidFill>
              </a:rPr>
              <a:t>ZnS</a:t>
            </a:r>
            <a:r>
              <a:rPr lang="en-US" altLang="zh-CN" sz="2200" dirty="0" smtClean="0">
                <a:solidFill>
                  <a:srgbClr val="000066"/>
                </a:solidFill>
              </a:rPr>
              <a:t>)</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六方硫化锌型</a:t>
            </a:r>
            <a:r>
              <a:rPr lang="en-US" altLang="zh-CN" sz="2200" dirty="0" smtClean="0">
                <a:solidFill>
                  <a:srgbClr val="000066"/>
                </a:solidFill>
              </a:rPr>
              <a:t>(</a:t>
            </a:r>
            <a:r>
              <a:rPr lang="en-US" altLang="zh-CN" sz="2200" dirty="0" err="1" smtClean="0">
                <a:solidFill>
                  <a:srgbClr val="000066"/>
                </a:solidFill>
              </a:rPr>
              <a:t>ZnO,CdS</a:t>
            </a:r>
            <a:r>
              <a:rPr lang="en-US" altLang="zh-CN" sz="2200" dirty="0" smtClean="0">
                <a:solidFill>
                  <a:srgbClr val="000066"/>
                </a:solidFill>
              </a:rPr>
              <a:t>)</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氯化铯型</a:t>
            </a:r>
            <a:r>
              <a:rPr lang="en-US" altLang="zh-CN" sz="2200" dirty="0" smtClean="0">
                <a:solidFill>
                  <a:srgbClr val="000066"/>
                </a:solidFill>
              </a:rPr>
              <a:t>(CsCl,NH</a:t>
            </a:r>
            <a:r>
              <a:rPr lang="en-US" altLang="zh-CN" sz="2200" baseline="-25000" dirty="0" smtClean="0">
                <a:solidFill>
                  <a:srgbClr val="000066"/>
                </a:solidFill>
              </a:rPr>
              <a:t>4</a:t>
            </a:r>
            <a:r>
              <a:rPr lang="en-US" altLang="zh-CN" sz="2200" dirty="0" smtClean="0">
                <a:solidFill>
                  <a:srgbClr val="000066"/>
                </a:solidFill>
              </a:rPr>
              <a:t>Cl)</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立方密堆积结构</a:t>
            </a:r>
            <a:r>
              <a:rPr lang="en-US" altLang="zh-CN" sz="2200" dirty="0" smtClean="0">
                <a:solidFill>
                  <a:srgbClr val="000066"/>
                </a:solidFill>
              </a:rPr>
              <a:t>(Cu)</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萤石</a:t>
            </a:r>
            <a:r>
              <a:rPr lang="en-US" altLang="zh-CN" sz="2200" dirty="0" smtClean="0">
                <a:solidFill>
                  <a:srgbClr val="000066"/>
                </a:solidFill>
              </a:rPr>
              <a:t>(CaF</a:t>
            </a:r>
            <a:r>
              <a:rPr lang="en-US" altLang="zh-CN" sz="2200" baseline="-25000" dirty="0" smtClean="0">
                <a:solidFill>
                  <a:srgbClr val="000066"/>
                </a:solidFill>
              </a:rPr>
              <a:t>2</a:t>
            </a:r>
            <a:r>
              <a:rPr lang="en-US" altLang="zh-CN" sz="2200" dirty="0" smtClean="0">
                <a:solidFill>
                  <a:srgbClr val="000066"/>
                </a:solidFill>
              </a:rPr>
              <a:t>)</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黄铁矿型</a:t>
            </a:r>
            <a:r>
              <a:rPr lang="en-US" altLang="zh-CN" sz="2200" dirty="0" smtClean="0">
                <a:solidFill>
                  <a:srgbClr val="000066"/>
                </a:solidFill>
              </a:rPr>
              <a:t>(FeS</a:t>
            </a:r>
            <a:r>
              <a:rPr lang="en-US" altLang="zh-CN" sz="2200" baseline="-25000" dirty="0" smtClean="0">
                <a:solidFill>
                  <a:srgbClr val="000066"/>
                </a:solidFill>
              </a:rPr>
              <a:t>2</a:t>
            </a:r>
            <a:r>
              <a:rPr lang="en-US" altLang="zh-CN" sz="2200" dirty="0" smtClean="0">
                <a:solidFill>
                  <a:srgbClr val="000066"/>
                </a:solidFill>
              </a:rPr>
              <a:t>,MnS</a:t>
            </a:r>
            <a:r>
              <a:rPr lang="en-US" altLang="zh-CN" sz="2200" baseline="-25000" dirty="0" smtClean="0">
                <a:solidFill>
                  <a:srgbClr val="000066"/>
                </a:solidFill>
              </a:rPr>
              <a:t>2</a:t>
            </a:r>
            <a:r>
              <a:rPr lang="en-US" altLang="zh-CN" sz="2200" dirty="0" smtClean="0">
                <a:solidFill>
                  <a:srgbClr val="000066"/>
                </a:solidFill>
              </a:rPr>
              <a:t>,CoAsS</a:t>
            </a:r>
            <a:r>
              <a:rPr lang="en-US" altLang="zh-CN" sz="2200" baseline="-25000" dirty="0" smtClean="0">
                <a:solidFill>
                  <a:srgbClr val="000066"/>
                </a:solidFill>
              </a:rPr>
              <a:t>2</a:t>
            </a:r>
            <a:r>
              <a:rPr lang="en-US" altLang="zh-CN" sz="2200" dirty="0" smtClean="0">
                <a:solidFill>
                  <a:srgbClr val="000066"/>
                </a:solidFill>
              </a:rPr>
              <a:t>)</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方解石型</a:t>
            </a:r>
            <a:r>
              <a:rPr lang="en-US" altLang="zh-CN" sz="2200" dirty="0" smtClean="0">
                <a:solidFill>
                  <a:srgbClr val="000066"/>
                </a:solidFill>
              </a:rPr>
              <a:t>(CaCO</a:t>
            </a:r>
            <a:r>
              <a:rPr lang="en-US" altLang="zh-CN" sz="2200" baseline="-25000" dirty="0" smtClean="0">
                <a:solidFill>
                  <a:srgbClr val="000066"/>
                </a:solidFill>
              </a:rPr>
              <a:t>3</a:t>
            </a:r>
            <a:r>
              <a:rPr lang="en-US" altLang="zh-CN" sz="2200" dirty="0" smtClean="0">
                <a:solidFill>
                  <a:srgbClr val="000066"/>
                </a:solidFill>
              </a:rPr>
              <a:t>,MgCO</a:t>
            </a:r>
            <a:r>
              <a:rPr lang="en-US" altLang="zh-CN" sz="2200" baseline="-25000" dirty="0" smtClean="0">
                <a:solidFill>
                  <a:srgbClr val="000066"/>
                </a:solidFill>
              </a:rPr>
              <a:t>3</a:t>
            </a:r>
            <a:r>
              <a:rPr lang="en-US" altLang="zh-CN" sz="2200" dirty="0" smtClean="0">
                <a:solidFill>
                  <a:srgbClr val="000066"/>
                </a:solidFill>
              </a:rPr>
              <a:t>,MnCO</a:t>
            </a:r>
            <a:r>
              <a:rPr lang="en-US" altLang="zh-CN" sz="2200" baseline="-25000" dirty="0" smtClean="0">
                <a:solidFill>
                  <a:srgbClr val="000066"/>
                </a:solidFill>
              </a:rPr>
              <a:t>3</a:t>
            </a:r>
            <a:r>
              <a:rPr lang="en-US" altLang="zh-CN" sz="2200" dirty="0" smtClean="0">
                <a:solidFill>
                  <a:srgbClr val="000066"/>
                </a:solidFill>
              </a:rPr>
              <a:t>,FeCO</a:t>
            </a:r>
            <a:r>
              <a:rPr lang="en-US" altLang="zh-CN" sz="2200" baseline="-25000" dirty="0" smtClean="0">
                <a:solidFill>
                  <a:srgbClr val="000066"/>
                </a:solidFill>
              </a:rPr>
              <a:t>3</a:t>
            </a:r>
            <a:r>
              <a:rPr lang="en-US" altLang="zh-CN" sz="2200" dirty="0" smtClean="0">
                <a:solidFill>
                  <a:srgbClr val="000066"/>
                </a:solidFill>
              </a:rPr>
              <a:t>,ZnCO</a:t>
            </a:r>
            <a:r>
              <a:rPr lang="en-US" altLang="zh-CN" sz="2200" baseline="-25000" dirty="0" smtClean="0">
                <a:solidFill>
                  <a:srgbClr val="000066"/>
                </a:solidFill>
              </a:rPr>
              <a:t>3</a:t>
            </a:r>
            <a:r>
              <a:rPr lang="en-US" altLang="zh-CN" sz="2200" dirty="0" smtClean="0">
                <a:solidFill>
                  <a:srgbClr val="000066"/>
                </a:solidFill>
              </a:rPr>
              <a:t>,NaNO</a:t>
            </a:r>
            <a:r>
              <a:rPr lang="en-US" altLang="zh-CN" sz="2200" baseline="-25000" dirty="0" smtClean="0">
                <a:solidFill>
                  <a:srgbClr val="000066"/>
                </a:solidFill>
              </a:rPr>
              <a:t>3</a:t>
            </a:r>
            <a:r>
              <a:rPr lang="en-US" altLang="zh-CN" sz="2200" dirty="0" smtClean="0">
                <a:solidFill>
                  <a:srgbClr val="000066"/>
                </a:solidFill>
              </a:rPr>
              <a:t>),</a:t>
            </a:r>
            <a:r>
              <a:rPr lang="zh-CN" altLang="en-US" sz="2200" dirty="0" smtClean="0">
                <a:solidFill>
                  <a:srgbClr val="000066"/>
                </a:solidFill>
              </a:rPr>
              <a:t>尖晶石</a:t>
            </a:r>
            <a:r>
              <a:rPr lang="en-US" altLang="zh-CN" sz="2200" dirty="0" smtClean="0">
                <a:solidFill>
                  <a:srgbClr val="000066"/>
                </a:solidFill>
              </a:rPr>
              <a:t>(MgAl</a:t>
            </a:r>
            <a:r>
              <a:rPr lang="en-US" altLang="zh-CN" sz="2200" baseline="-25000" dirty="0" smtClean="0">
                <a:solidFill>
                  <a:srgbClr val="000066"/>
                </a:solidFill>
              </a:rPr>
              <a:t>2</a:t>
            </a:r>
            <a:r>
              <a:rPr lang="en-US" altLang="zh-CN" sz="2200" dirty="0" smtClean="0">
                <a:solidFill>
                  <a:srgbClr val="000066"/>
                </a:solidFill>
              </a:rPr>
              <a:t>O</a:t>
            </a:r>
            <a:r>
              <a:rPr lang="en-US" altLang="zh-CN" sz="2200" baseline="-25000" dirty="0" smtClean="0">
                <a:solidFill>
                  <a:srgbClr val="000066"/>
                </a:solidFill>
              </a:rPr>
              <a:t>4</a:t>
            </a:r>
            <a:r>
              <a:rPr lang="en-US" altLang="zh-CN" sz="2200" dirty="0" smtClean="0">
                <a:solidFill>
                  <a:srgbClr val="000066"/>
                </a:solidFill>
              </a:rPr>
              <a:t>)</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赤铜矿</a:t>
            </a:r>
            <a:r>
              <a:rPr lang="en-US" altLang="zh-CN" sz="2200" dirty="0" smtClean="0">
                <a:solidFill>
                  <a:srgbClr val="000066"/>
                </a:solidFill>
              </a:rPr>
              <a:t>(Cu</a:t>
            </a:r>
            <a:r>
              <a:rPr lang="en-US" altLang="zh-CN" sz="2200" baseline="-25000" dirty="0" smtClean="0">
                <a:solidFill>
                  <a:srgbClr val="000066"/>
                </a:solidFill>
              </a:rPr>
              <a:t>2</a:t>
            </a:r>
            <a:r>
              <a:rPr lang="en-US" altLang="zh-CN" sz="2200" dirty="0" smtClean="0">
                <a:solidFill>
                  <a:srgbClr val="000066"/>
                </a:solidFill>
              </a:rPr>
              <a:t>O)</a:t>
            </a:r>
            <a:r>
              <a:rPr lang="zh-CN" altLang="en-US" sz="2200" dirty="0" smtClean="0">
                <a:solidFill>
                  <a:srgbClr val="000066"/>
                </a:solidFill>
              </a:rPr>
              <a:t>，</a:t>
            </a:r>
            <a:endParaRPr lang="en-US" altLang="zh-CN" sz="2200" dirty="0" smtClean="0">
              <a:solidFill>
                <a:srgbClr val="000066"/>
              </a:solidFill>
            </a:endParaRPr>
          </a:p>
          <a:p>
            <a:pPr marL="540000" lvl="2">
              <a:lnSpc>
                <a:spcPct val="130000"/>
              </a:lnSpc>
              <a:spcBef>
                <a:spcPts val="0"/>
              </a:spcBef>
              <a:defRPr/>
            </a:pPr>
            <a:r>
              <a:rPr lang="zh-CN" altLang="en-US" sz="2200" dirty="0" smtClean="0">
                <a:solidFill>
                  <a:srgbClr val="000066"/>
                </a:solidFill>
              </a:rPr>
              <a:t>赤铁矿</a:t>
            </a:r>
            <a:r>
              <a:rPr lang="en-US" altLang="zh-CN" sz="2200" dirty="0" smtClean="0">
                <a:solidFill>
                  <a:srgbClr val="000066"/>
                </a:solidFill>
              </a:rPr>
              <a:t>(Fe</a:t>
            </a:r>
            <a:r>
              <a:rPr lang="en-US" altLang="zh-CN" sz="2200" baseline="-25000" dirty="0" smtClean="0">
                <a:solidFill>
                  <a:srgbClr val="000066"/>
                </a:solidFill>
              </a:rPr>
              <a:t>2</a:t>
            </a:r>
            <a:r>
              <a:rPr lang="en-US" altLang="zh-CN" sz="2200" dirty="0" smtClean="0">
                <a:solidFill>
                  <a:srgbClr val="000066"/>
                </a:solidFill>
              </a:rPr>
              <a:t>O</a:t>
            </a:r>
            <a:r>
              <a:rPr lang="en-US" altLang="zh-CN" sz="2200" baseline="-25000" dirty="0" smtClean="0">
                <a:solidFill>
                  <a:srgbClr val="000066"/>
                </a:solidFill>
              </a:rPr>
              <a:t>3</a:t>
            </a:r>
            <a:r>
              <a:rPr lang="en-US" altLang="zh-CN" sz="2200" dirty="0" smtClean="0">
                <a:solidFill>
                  <a:srgbClr val="000066"/>
                </a:solidFill>
              </a:rPr>
              <a:t>)</a:t>
            </a:r>
            <a:r>
              <a:rPr lang="zh-CN" altLang="en-US" sz="2200" dirty="0" smtClean="0">
                <a:solidFill>
                  <a:srgbClr val="000066"/>
                </a:solidFill>
              </a:rPr>
              <a:t>等的结构</a:t>
            </a:r>
            <a:r>
              <a:rPr lang="en-US" altLang="zh-CN" sz="2200" dirty="0" smtClean="0">
                <a:solidFill>
                  <a:srgbClr val="000066"/>
                </a:solidFill>
              </a:rPr>
              <a:t>;</a:t>
            </a:r>
            <a:endParaRPr lang="en-US" altLang="zh-CN" sz="22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833438"/>
            <a:ext cx="8229600" cy="681037"/>
          </a:xfrm>
          <a:noFill/>
        </p:spPr>
        <p:txBody>
          <a:bodyPr/>
          <a:lstStyle/>
          <a:p>
            <a:r>
              <a:rPr lang="en-US" altLang="zh-CN" smtClean="0">
                <a:effectLst/>
              </a:rPr>
              <a:t>CsCl</a:t>
            </a:r>
            <a:r>
              <a:rPr lang="zh-CN" altLang="en-US" smtClean="0">
                <a:effectLst/>
              </a:rPr>
              <a:t>结构</a:t>
            </a:r>
          </a:p>
        </p:txBody>
      </p:sp>
      <p:pic>
        <p:nvPicPr>
          <p:cNvPr id="80899" name="Picture 4" descr="XCH001_01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14600"/>
            <a:ext cx="4303713"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descr="XCH001_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514600"/>
            <a:ext cx="3870325"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833438"/>
            <a:ext cx="8229600" cy="681037"/>
          </a:xfrm>
          <a:noFill/>
        </p:spPr>
        <p:txBody>
          <a:bodyPr/>
          <a:lstStyle/>
          <a:p>
            <a:r>
              <a:rPr lang="zh-CN" altLang="en-US" smtClean="0">
                <a:effectLst/>
              </a:rPr>
              <a:t>闪锌矿</a:t>
            </a:r>
            <a:r>
              <a:rPr lang="en-US" altLang="zh-CN" smtClean="0">
                <a:effectLst/>
              </a:rPr>
              <a:t>ZnS</a:t>
            </a:r>
            <a:r>
              <a:rPr lang="zh-CN" altLang="en-US" smtClean="0">
                <a:effectLst/>
              </a:rPr>
              <a:t>结构</a:t>
            </a:r>
          </a:p>
        </p:txBody>
      </p:sp>
      <p:pic>
        <p:nvPicPr>
          <p:cNvPr id="81923" name="Picture 4" descr="XCH001_044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2420938"/>
            <a:ext cx="29527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492375"/>
            <a:ext cx="3024188"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1" name="Rectangle 3"/>
          <p:cNvSpPr>
            <a:spLocks noChangeArrowheads="1"/>
          </p:cNvSpPr>
          <p:nvPr/>
        </p:nvSpPr>
        <p:spPr bwMode="auto">
          <a:xfrm>
            <a:off x="603250" y="1485900"/>
            <a:ext cx="670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zh-CN" altLang="en-US" dirty="0" smtClean="0">
                <a:effectLst>
                  <a:outerShdw blurRad="38100" dist="38100" dir="2700000" algn="tl">
                    <a:srgbClr val="000000">
                      <a:alpha val="43137"/>
                    </a:srgbClr>
                  </a:outerShdw>
                </a:effectLst>
              </a:rPr>
              <a:t>钙钛矿结构</a:t>
            </a:r>
            <a:r>
              <a:rPr kumimoji="1" lang="en-US" altLang="zh-CN" dirty="0" smtClean="0">
                <a:effectLst>
                  <a:outerShdw blurRad="38100" dist="38100" dir="2700000" algn="tl">
                    <a:srgbClr val="000000">
                      <a:alpha val="43137"/>
                    </a:srgbClr>
                  </a:outerShdw>
                </a:effectLst>
              </a:rPr>
              <a:t>——</a:t>
            </a:r>
            <a:r>
              <a:rPr kumimoji="1" lang="zh-CN" altLang="en-US" dirty="0" smtClean="0">
                <a:effectLst>
                  <a:outerShdw blurRad="38100" dist="38100" dir="2700000" algn="tl">
                    <a:srgbClr val="000000">
                      <a:alpha val="43137"/>
                    </a:srgbClr>
                  </a:outerShdw>
                </a:effectLst>
              </a:rPr>
              <a:t>钛酸钙（</a:t>
            </a:r>
            <a:r>
              <a:rPr kumimoji="1" lang="en-US" altLang="zh-CN" dirty="0" smtClean="0">
                <a:effectLst>
                  <a:outerShdw blurRad="38100" dist="38100" dir="2700000" algn="tl">
                    <a:srgbClr val="000000">
                      <a:alpha val="43137"/>
                    </a:srgbClr>
                  </a:outerShdw>
                </a:effectLst>
              </a:rPr>
              <a:t>CaTiO</a:t>
            </a:r>
            <a:r>
              <a:rPr kumimoji="1" lang="en-US" altLang="zh-CN" baseline="-30000" dirty="0" smtClean="0">
                <a:effectLst>
                  <a:outerShdw blurRad="38100" dist="38100" dir="2700000" algn="tl">
                    <a:srgbClr val="000000">
                      <a:alpha val="43137"/>
                    </a:srgbClr>
                  </a:outerShdw>
                </a:effectLst>
              </a:rPr>
              <a:t>3</a:t>
            </a:r>
            <a:r>
              <a:rPr kumimoji="1" lang="zh-CN" altLang="en-US" dirty="0" smtClean="0">
                <a:effectLst>
                  <a:outerShdw blurRad="38100" dist="38100" dir="2700000" algn="tl">
                    <a:srgbClr val="000000">
                      <a:alpha val="43137"/>
                    </a:srgbClr>
                  </a:outerShdw>
                </a:effectLst>
              </a:rPr>
              <a:t>）结构</a:t>
            </a:r>
          </a:p>
        </p:txBody>
      </p:sp>
      <p:sp>
        <p:nvSpPr>
          <p:cNvPr id="411652" name="Rectangle 4"/>
          <p:cNvSpPr>
            <a:spLocks noChangeArrowheads="1"/>
          </p:cNvSpPr>
          <p:nvPr/>
        </p:nvSpPr>
        <p:spPr bwMode="auto">
          <a:xfrm>
            <a:off x="603250" y="2019300"/>
            <a:ext cx="37338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0000"/>
              </a:lnSpc>
              <a:spcBef>
                <a:spcPct val="0"/>
              </a:spcBef>
              <a:buFontTx/>
              <a:buNone/>
              <a:defRPr/>
            </a:pPr>
            <a:r>
              <a:rPr kumimoji="1" lang="en-US" altLang="zh-CN" dirty="0" smtClean="0">
                <a:effectLst>
                  <a:outerShdw blurRad="38100" dist="38100" dir="2700000" algn="tl">
                    <a:srgbClr val="000000">
                      <a:alpha val="43137"/>
                    </a:srgbClr>
                  </a:outerShdw>
                </a:effectLst>
              </a:rPr>
              <a:t>——</a:t>
            </a:r>
            <a:r>
              <a:rPr kumimoji="1" lang="zh-CN" altLang="en-US" dirty="0" smtClean="0">
                <a:effectLst>
                  <a:outerShdw blurRad="38100" dist="38100" dir="2700000" algn="tl">
                    <a:srgbClr val="000000">
                      <a:alpha val="43137"/>
                    </a:srgbClr>
                  </a:outerShdw>
                </a:effectLst>
              </a:rPr>
              <a:t>重要介电晶体</a:t>
            </a:r>
          </a:p>
          <a:p>
            <a:pPr eaLnBrk="1" hangingPunct="1">
              <a:lnSpc>
                <a:spcPct val="120000"/>
              </a:lnSpc>
              <a:spcBef>
                <a:spcPct val="0"/>
              </a:spcBef>
              <a:buFontTx/>
              <a:buNone/>
              <a:defRPr/>
            </a:pPr>
            <a:r>
              <a:rPr kumimoji="1" lang="zh-CN" altLang="en-US" dirty="0" smtClean="0">
                <a:effectLst>
                  <a:outerShdw blurRad="38100" dist="38100" dir="2700000" algn="tl">
                    <a:srgbClr val="000000">
                      <a:alpha val="43137"/>
                    </a:srgbClr>
                  </a:outerShdw>
                </a:effectLst>
              </a:rPr>
              <a:t>钛酸钡（</a:t>
            </a:r>
            <a:r>
              <a:rPr kumimoji="1" lang="en-US" altLang="zh-CN" dirty="0" smtClean="0">
                <a:effectLst>
                  <a:outerShdw blurRad="38100" dist="38100" dir="2700000" algn="tl">
                    <a:srgbClr val="000000">
                      <a:alpha val="43137"/>
                    </a:srgbClr>
                  </a:outerShdw>
                </a:effectLst>
              </a:rPr>
              <a:t>BaTiO</a:t>
            </a:r>
            <a:r>
              <a:rPr kumimoji="1" lang="en-US" altLang="zh-CN" baseline="-30000" dirty="0" smtClean="0">
                <a:effectLst>
                  <a:outerShdw blurRad="38100" dist="38100" dir="2700000" algn="tl">
                    <a:srgbClr val="000000">
                      <a:alpha val="43137"/>
                    </a:srgbClr>
                  </a:outerShdw>
                </a:effectLst>
              </a:rPr>
              <a:t>3</a:t>
            </a:r>
            <a:r>
              <a:rPr kumimoji="1" lang="zh-CN" altLang="en-US" dirty="0" smtClean="0">
                <a:effectLst>
                  <a:outerShdw blurRad="38100" dist="38100" dir="2700000" algn="tl">
                    <a:srgbClr val="000000">
                      <a:alpha val="43137"/>
                    </a:srgbClr>
                  </a:outerShdw>
                </a:effectLst>
              </a:rPr>
              <a:t>）</a:t>
            </a:r>
          </a:p>
          <a:p>
            <a:pPr eaLnBrk="1" hangingPunct="1">
              <a:lnSpc>
                <a:spcPct val="120000"/>
              </a:lnSpc>
              <a:spcBef>
                <a:spcPct val="0"/>
              </a:spcBef>
              <a:buFontTx/>
              <a:buNone/>
              <a:defRPr/>
            </a:pPr>
            <a:r>
              <a:rPr kumimoji="1" lang="zh-CN" altLang="en-US" dirty="0" smtClean="0">
                <a:effectLst>
                  <a:outerShdw blurRad="38100" dist="38100" dir="2700000" algn="tl">
                    <a:srgbClr val="000000">
                      <a:alpha val="43137"/>
                    </a:srgbClr>
                  </a:outerShdw>
                </a:effectLst>
              </a:rPr>
              <a:t>锆酸铅（</a:t>
            </a:r>
            <a:r>
              <a:rPr kumimoji="1" lang="en-US" altLang="zh-CN" dirty="0" smtClean="0">
                <a:effectLst>
                  <a:outerShdw blurRad="38100" dist="38100" dir="2700000" algn="tl">
                    <a:srgbClr val="000000">
                      <a:alpha val="43137"/>
                    </a:srgbClr>
                  </a:outerShdw>
                </a:effectLst>
              </a:rPr>
              <a:t>PbZrO</a:t>
            </a:r>
            <a:r>
              <a:rPr kumimoji="1" lang="en-US" altLang="zh-CN" baseline="-30000" dirty="0" smtClean="0">
                <a:effectLst>
                  <a:outerShdw blurRad="38100" dist="38100" dir="2700000" algn="tl">
                    <a:srgbClr val="000000">
                      <a:alpha val="43137"/>
                    </a:srgbClr>
                  </a:outerShdw>
                </a:effectLst>
              </a:rPr>
              <a:t>3</a:t>
            </a:r>
            <a:r>
              <a:rPr kumimoji="1" lang="zh-CN" altLang="en-US" dirty="0" smtClean="0">
                <a:effectLst>
                  <a:outerShdw blurRad="38100" dist="38100" dir="2700000" algn="tl">
                    <a:srgbClr val="000000">
                      <a:alpha val="43137"/>
                    </a:srgbClr>
                  </a:outerShdw>
                </a:effectLst>
              </a:rPr>
              <a:t>）</a:t>
            </a:r>
          </a:p>
          <a:p>
            <a:pPr eaLnBrk="1" hangingPunct="1">
              <a:lnSpc>
                <a:spcPct val="120000"/>
              </a:lnSpc>
              <a:spcBef>
                <a:spcPct val="0"/>
              </a:spcBef>
              <a:buFontTx/>
              <a:buNone/>
              <a:defRPr/>
            </a:pPr>
            <a:r>
              <a:rPr kumimoji="1" lang="zh-CN" altLang="en-US" dirty="0" smtClean="0">
                <a:effectLst>
                  <a:outerShdw blurRad="38100" dist="38100" dir="2700000" algn="tl">
                    <a:srgbClr val="000000">
                      <a:alpha val="43137"/>
                    </a:srgbClr>
                  </a:outerShdw>
                </a:effectLst>
              </a:rPr>
              <a:t>铌酸锂（</a:t>
            </a:r>
            <a:r>
              <a:rPr kumimoji="1" lang="en-US" altLang="zh-CN" dirty="0" smtClean="0">
                <a:effectLst>
                  <a:outerShdw blurRad="38100" dist="38100" dir="2700000" algn="tl">
                    <a:srgbClr val="000000">
                      <a:alpha val="43137"/>
                    </a:srgbClr>
                  </a:outerShdw>
                </a:effectLst>
              </a:rPr>
              <a:t>LiNbO</a:t>
            </a:r>
            <a:r>
              <a:rPr kumimoji="1" lang="en-US" altLang="zh-CN" baseline="-30000" dirty="0" smtClean="0">
                <a:effectLst>
                  <a:outerShdw blurRad="38100" dist="38100" dir="2700000" algn="tl">
                    <a:srgbClr val="000000">
                      <a:alpha val="43137"/>
                    </a:srgbClr>
                  </a:outerShdw>
                </a:effectLst>
              </a:rPr>
              <a:t>3</a:t>
            </a:r>
            <a:r>
              <a:rPr kumimoji="1" lang="zh-CN" altLang="en-US" dirty="0" smtClean="0">
                <a:effectLst>
                  <a:outerShdw blurRad="38100" dist="38100" dir="2700000" algn="tl">
                    <a:srgbClr val="000000">
                      <a:alpha val="43137"/>
                    </a:srgbClr>
                  </a:outerShdw>
                </a:effectLst>
              </a:rPr>
              <a:t>）</a:t>
            </a:r>
          </a:p>
          <a:p>
            <a:pPr eaLnBrk="1" hangingPunct="1">
              <a:lnSpc>
                <a:spcPct val="120000"/>
              </a:lnSpc>
              <a:spcBef>
                <a:spcPct val="0"/>
              </a:spcBef>
              <a:buFontTx/>
              <a:buNone/>
              <a:defRPr/>
            </a:pPr>
            <a:r>
              <a:rPr kumimoji="1" lang="zh-CN" altLang="en-US" dirty="0" smtClean="0">
                <a:effectLst>
                  <a:outerShdw blurRad="38100" dist="38100" dir="2700000" algn="tl">
                    <a:srgbClr val="000000">
                      <a:alpha val="43137"/>
                    </a:srgbClr>
                  </a:outerShdw>
                </a:effectLst>
              </a:rPr>
              <a:t>钽酸锂（</a:t>
            </a:r>
            <a:r>
              <a:rPr kumimoji="1" lang="en-US" altLang="zh-CN" dirty="0" smtClean="0">
                <a:effectLst>
                  <a:outerShdw blurRad="38100" dist="38100" dir="2700000" algn="tl">
                    <a:srgbClr val="000000">
                      <a:alpha val="43137"/>
                    </a:srgbClr>
                  </a:outerShdw>
                </a:effectLst>
              </a:rPr>
              <a:t>LiTaO</a:t>
            </a:r>
            <a:r>
              <a:rPr kumimoji="1" lang="en-US" altLang="zh-CN" baseline="-30000" dirty="0" smtClean="0">
                <a:effectLst>
                  <a:outerShdw blurRad="38100" dist="38100" dir="2700000" algn="tl">
                    <a:srgbClr val="000000">
                      <a:alpha val="43137"/>
                    </a:srgbClr>
                  </a:outerShdw>
                </a:effectLst>
              </a:rPr>
              <a:t>3</a:t>
            </a:r>
            <a:r>
              <a:rPr kumimoji="1" lang="zh-CN" altLang="en-US" dirty="0" smtClean="0">
                <a:effectLst>
                  <a:outerShdw blurRad="38100" dist="38100" dir="2700000" algn="tl">
                    <a:srgbClr val="000000">
                      <a:alpha val="43137"/>
                    </a:srgbClr>
                  </a:outerShdw>
                </a:effectLst>
              </a:rPr>
              <a:t>）等</a:t>
            </a:r>
            <a:endParaRPr kumimoji="1" lang="zh-CN" altLang="en-US" b="0" dirty="0" smtClean="0">
              <a:effectLst>
                <a:outerShdw blurRad="38100" dist="38100" dir="2700000" algn="tl">
                  <a:srgbClr val="000000">
                    <a:alpha val="43137"/>
                  </a:srgbClr>
                </a:outerShdw>
              </a:effectLst>
            </a:endParaRPr>
          </a:p>
        </p:txBody>
      </p:sp>
      <p:sp>
        <p:nvSpPr>
          <p:cNvPr id="411653" name="Rectangle 5"/>
          <p:cNvSpPr>
            <a:spLocks noChangeArrowheads="1"/>
          </p:cNvSpPr>
          <p:nvPr/>
        </p:nvSpPr>
        <p:spPr bwMode="auto">
          <a:xfrm>
            <a:off x="603250" y="4686300"/>
            <a:ext cx="36576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Tx/>
              <a:buNone/>
              <a:defRPr/>
            </a:pPr>
            <a:r>
              <a:rPr kumimoji="1" lang="zh-CN" altLang="en-US" smtClean="0">
                <a:effectLst>
                  <a:outerShdw blurRad="38100" dist="38100" dir="2700000" algn="tl">
                    <a:srgbClr val="000000">
                      <a:alpha val="43137"/>
                    </a:srgbClr>
                  </a:outerShdw>
                </a:effectLst>
              </a:rPr>
              <a:t>晶格</a:t>
            </a:r>
            <a:r>
              <a:rPr kumimoji="1" lang="en-US" altLang="zh-CN" smtClean="0">
                <a:effectLst>
                  <a:outerShdw blurRad="38100" dist="38100" dir="2700000" algn="tl">
                    <a:srgbClr val="000000">
                      <a:alpha val="43137"/>
                    </a:srgbClr>
                  </a:outerShdw>
                </a:effectLst>
              </a:rPr>
              <a:t>——</a:t>
            </a:r>
            <a:r>
              <a:rPr kumimoji="1" lang="zh-CN" altLang="en-US" smtClean="0">
                <a:effectLst>
                  <a:outerShdw blurRad="38100" dist="38100" dir="2700000" algn="tl">
                    <a:srgbClr val="000000">
                      <a:alpha val="43137"/>
                    </a:srgbClr>
                  </a:outerShdw>
                </a:effectLst>
              </a:rPr>
              <a:t>由</a:t>
            </a:r>
            <a:r>
              <a:rPr kumimoji="1" lang="en-US" altLang="zh-CN" smtClean="0">
                <a:effectLst>
                  <a:outerShdw blurRad="38100" dist="38100" dir="2700000" algn="tl">
                    <a:srgbClr val="000000">
                      <a:alpha val="43137"/>
                    </a:srgbClr>
                  </a:outerShdw>
                </a:effectLst>
              </a:rPr>
              <a:t>Ba</a:t>
            </a:r>
            <a:r>
              <a:rPr kumimoji="1" lang="zh-CN" altLang="en-US" smtClean="0">
                <a:effectLst>
                  <a:outerShdw blurRad="38100" dist="38100" dir="2700000" algn="tl">
                    <a:srgbClr val="000000">
                      <a:alpha val="43137"/>
                    </a:srgbClr>
                  </a:outerShdw>
                </a:effectLst>
              </a:rPr>
              <a:t>、</a:t>
            </a:r>
            <a:r>
              <a:rPr kumimoji="1" lang="en-US" altLang="zh-CN" smtClean="0">
                <a:effectLst>
                  <a:outerShdw blurRad="38100" dist="38100" dir="2700000" algn="tl">
                    <a:srgbClr val="000000">
                      <a:alpha val="43137"/>
                    </a:srgbClr>
                  </a:outerShdw>
                </a:effectLst>
              </a:rPr>
              <a:t>Ti</a:t>
            </a:r>
            <a:r>
              <a:rPr kumimoji="1" lang="zh-CN" altLang="en-US" smtClean="0">
                <a:effectLst>
                  <a:outerShdw blurRad="38100" dist="38100" dir="2700000" algn="tl">
                    <a:srgbClr val="000000">
                      <a:alpha val="43137"/>
                    </a:srgbClr>
                  </a:outerShdw>
                </a:effectLst>
              </a:rPr>
              <a:t>、</a:t>
            </a:r>
            <a:r>
              <a:rPr kumimoji="1" lang="en-US" altLang="zh-CN" smtClean="0">
                <a:effectLst>
                  <a:outerShdw blurRad="38100" dist="38100" dir="2700000" algn="tl">
                    <a:srgbClr val="000000">
                      <a:alpha val="43137"/>
                    </a:srgbClr>
                  </a:outerShdw>
                </a:effectLst>
              </a:rPr>
              <a:t>OI</a:t>
            </a:r>
            <a:r>
              <a:rPr kumimoji="1" lang="zh-CN" altLang="en-US" smtClean="0">
                <a:effectLst>
                  <a:outerShdw blurRad="38100" dist="38100" dir="2700000" algn="tl">
                    <a:srgbClr val="000000">
                      <a:alpha val="43137"/>
                    </a:srgbClr>
                  </a:outerShdw>
                </a:effectLst>
              </a:rPr>
              <a:t>、</a:t>
            </a:r>
            <a:r>
              <a:rPr kumimoji="1" lang="en-US" altLang="zh-CN" smtClean="0">
                <a:effectLst>
                  <a:outerShdw blurRad="38100" dist="38100" dir="2700000" algn="tl">
                    <a:srgbClr val="000000">
                      <a:alpha val="43137"/>
                    </a:srgbClr>
                  </a:outerShdw>
                </a:effectLst>
              </a:rPr>
              <a:t>OII</a:t>
            </a:r>
            <a:r>
              <a:rPr kumimoji="1" lang="zh-CN" altLang="en-US" smtClean="0">
                <a:effectLst>
                  <a:outerShdw blurRad="38100" dist="38100" dir="2700000" algn="tl">
                    <a:srgbClr val="000000">
                      <a:alpha val="43137"/>
                    </a:srgbClr>
                  </a:outerShdw>
                </a:effectLst>
              </a:rPr>
              <a:t>、</a:t>
            </a:r>
            <a:r>
              <a:rPr kumimoji="1" lang="en-US" altLang="zh-CN" smtClean="0">
                <a:effectLst>
                  <a:outerShdw blurRad="38100" dist="38100" dir="2700000" algn="tl">
                    <a:srgbClr val="000000">
                      <a:alpha val="43137"/>
                    </a:srgbClr>
                  </a:outerShdw>
                </a:effectLst>
              </a:rPr>
              <a:t>OIII</a:t>
            </a:r>
            <a:r>
              <a:rPr kumimoji="1" lang="zh-CN" altLang="en-US" smtClean="0">
                <a:effectLst>
                  <a:outerShdw blurRad="38100" dist="38100" dir="2700000" algn="tl">
                    <a:srgbClr val="000000">
                      <a:alpha val="43137"/>
                    </a:srgbClr>
                  </a:outerShdw>
                </a:effectLst>
              </a:rPr>
              <a:t>各自组成的简立方结构子晶格套构而成</a:t>
            </a:r>
            <a:endParaRPr kumimoji="1" lang="zh-CN" altLang="en-US" b="0" smtClean="0">
              <a:effectLst>
                <a:outerShdw blurRad="38100" dist="38100" dir="2700000" algn="tl">
                  <a:srgbClr val="000000">
                    <a:alpha val="43137"/>
                  </a:srgbClr>
                </a:outerShdw>
              </a:effectLst>
            </a:endParaRPr>
          </a:p>
        </p:txBody>
      </p:sp>
      <p:pic>
        <p:nvPicPr>
          <p:cNvPr id="411654" name="Picture 6" descr="XCH001_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825" y="2349500"/>
            <a:ext cx="44735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smtClean="0"/>
              <a:t>钙钛矿结构（</a:t>
            </a:r>
            <a:r>
              <a:rPr lang="en-US" altLang="zh-CN" dirty="0" smtClean="0"/>
              <a:t>ABO3</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1651">
                                            <p:txEl>
                                              <p:pRg st="0" end="0"/>
                                            </p:txEl>
                                          </p:spTgt>
                                        </p:tgtEl>
                                        <p:attrNameLst>
                                          <p:attrName>style.visibility</p:attrName>
                                        </p:attrNameLst>
                                      </p:cBhvr>
                                      <p:to>
                                        <p:strVal val="visible"/>
                                      </p:to>
                                    </p:set>
                                    <p:animEffect transition="in" filter="dissolve">
                                      <p:cBhvr>
                                        <p:cTn id="7" dur="500"/>
                                        <p:tgtEl>
                                          <p:spTgt spid="41165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11654"/>
                                        </p:tgtEl>
                                        <p:attrNameLst>
                                          <p:attrName>style.visibility</p:attrName>
                                        </p:attrNameLst>
                                      </p:cBhvr>
                                      <p:to>
                                        <p:strVal val="visible"/>
                                      </p:to>
                                    </p:set>
                                    <p:animEffect transition="in" filter="dissolve">
                                      <p:cBhvr>
                                        <p:cTn id="11" dur="500"/>
                                        <p:tgtEl>
                                          <p:spTgt spid="4116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11652"/>
                                        </p:tgtEl>
                                        <p:attrNameLst>
                                          <p:attrName>style.visibility</p:attrName>
                                        </p:attrNameLst>
                                      </p:cBhvr>
                                      <p:to>
                                        <p:strVal val="visible"/>
                                      </p:to>
                                    </p:set>
                                    <p:animEffect transition="in" filter="dissolve">
                                      <p:cBhvr>
                                        <p:cTn id="16" dur="500"/>
                                        <p:tgtEl>
                                          <p:spTgt spid="41165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11653"/>
                                        </p:tgtEl>
                                        <p:attrNameLst>
                                          <p:attrName>style.visibility</p:attrName>
                                        </p:attrNameLst>
                                      </p:cBhvr>
                                      <p:to>
                                        <p:strVal val="visible"/>
                                      </p:to>
                                    </p:set>
                                    <p:animEffect transition="in" filter="dissolve">
                                      <p:cBhvr>
                                        <p:cTn id="21"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build="p" autoUpdateAnimBg="0"/>
      <p:bldP spid="411652" grpId="0" autoUpdateAnimBg="0"/>
      <p:bldP spid="411653"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3850" y="765175"/>
            <a:ext cx="647700" cy="5400675"/>
          </a:xfrm>
        </p:spPr>
        <p:txBody>
          <a:bodyPr anchor="ctr"/>
          <a:lstStyle/>
          <a:p>
            <a:pPr>
              <a:defRPr/>
            </a:pPr>
            <a:r>
              <a:rPr lang="zh-CN" altLang="en-US" dirty="0" smtClean="0"/>
              <a:t>一</a:t>
            </a:r>
            <a:r>
              <a:rPr lang="en-US" altLang="zh-CN" dirty="0" smtClean="0"/>
              <a:t/>
            </a:r>
            <a:br>
              <a:rPr lang="en-US" altLang="zh-CN" dirty="0" smtClean="0"/>
            </a:br>
            <a:r>
              <a:rPr lang="zh-CN" altLang="en-US" dirty="0" smtClean="0"/>
              <a:t>张</a:t>
            </a:r>
            <a:r>
              <a:rPr lang="en-US" altLang="zh-CN" dirty="0" smtClean="0"/>
              <a:t/>
            </a:r>
            <a:br>
              <a:rPr lang="en-US" altLang="zh-CN" dirty="0" smtClean="0"/>
            </a:br>
            <a:r>
              <a:rPr lang="zh-CN" altLang="en-US" dirty="0" smtClean="0"/>
              <a:t>比</a:t>
            </a:r>
            <a:r>
              <a:rPr lang="en-US" altLang="zh-CN" dirty="0" smtClean="0"/>
              <a:t/>
            </a:r>
            <a:br>
              <a:rPr lang="en-US" altLang="zh-CN" dirty="0" smtClean="0"/>
            </a:br>
            <a:r>
              <a:rPr lang="zh-CN" altLang="en-US" dirty="0" smtClean="0"/>
              <a:t>较</a:t>
            </a:r>
            <a:r>
              <a:rPr lang="en-US" altLang="zh-CN" dirty="0" smtClean="0"/>
              <a:t/>
            </a:r>
            <a:br>
              <a:rPr lang="en-US" altLang="zh-CN" dirty="0" smtClean="0"/>
            </a:br>
            <a:r>
              <a:rPr lang="zh-CN" altLang="en-US" dirty="0" smtClean="0"/>
              <a:t>实</a:t>
            </a:r>
            <a:r>
              <a:rPr lang="en-US" altLang="zh-CN" dirty="0" smtClean="0"/>
              <a:t/>
            </a:r>
            <a:br>
              <a:rPr lang="en-US" altLang="zh-CN" dirty="0" smtClean="0"/>
            </a:br>
            <a:r>
              <a:rPr lang="zh-CN" altLang="en-US" dirty="0" smtClean="0"/>
              <a:t>用</a:t>
            </a:r>
            <a:r>
              <a:rPr lang="en-US" altLang="zh-CN" dirty="0" smtClean="0"/>
              <a:t/>
            </a:r>
            <a:br>
              <a:rPr lang="en-US" altLang="zh-CN" dirty="0" smtClean="0"/>
            </a:br>
            <a:r>
              <a:rPr lang="zh-CN" altLang="en-US" dirty="0" smtClean="0"/>
              <a:t>的</a:t>
            </a:r>
            <a:r>
              <a:rPr lang="en-US" altLang="zh-CN" dirty="0" smtClean="0"/>
              <a:t/>
            </a:r>
            <a:br>
              <a:rPr lang="en-US" altLang="zh-CN" dirty="0" smtClean="0"/>
            </a:br>
            <a:r>
              <a:rPr lang="zh-CN" altLang="en-US" dirty="0" smtClean="0"/>
              <a:t>照</a:t>
            </a:r>
            <a:r>
              <a:rPr lang="en-US" altLang="zh-CN" dirty="0" smtClean="0"/>
              <a:t/>
            </a:r>
            <a:br>
              <a:rPr lang="en-US" altLang="zh-CN" dirty="0" smtClean="0"/>
            </a:br>
            <a:r>
              <a:rPr lang="zh-CN" altLang="en-US" dirty="0" smtClean="0"/>
              <a:t>片</a:t>
            </a:r>
            <a:endParaRPr lang="zh-CN" altLang="en-US" dirty="0"/>
          </a:p>
        </p:txBody>
      </p:sp>
      <p:pic>
        <p:nvPicPr>
          <p:cNvPr id="83971" name="Picture 2" descr="C:\Users\Administrator.ZGC-20130926GJY\Desktop\1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908050"/>
            <a:ext cx="5256212"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03575" y="765175"/>
            <a:ext cx="5940425" cy="6092825"/>
          </a:xfrm>
        </p:spPr>
        <p:txBody>
          <a:bodyPr anchor="ctr"/>
          <a:lstStyle/>
          <a:p>
            <a:pPr algn="l">
              <a:lnSpc>
                <a:spcPct val="125000"/>
              </a:lnSpc>
              <a:defRPr/>
            </a:pP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r>
              <a:rPr lang="en-US" altLang="zh-CN" sz="2800" dirty="0">
                <a:latin typeface="微软雅黑" panose="020B0503020204020204" pitchFamily="34" charset="-122"/>
              </a:rPr>
              <a:t/>
            </a:r>
            <a:br>
              <a:rPr lang="en-US" altLang="zh-CN" sz="2800" dirty="0">
                <a:latin typeface="微软雅黑" panose="020B0503020204020204" pitchFamily="34" charset="-122"/>
              </a:rPr>
            </a:b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r>
              <a:rPr lang="zh-CN" altLang="en-US" sz="2800" dirty="0" smtClean="0">
                <a:latin typeface="微软雅黑" panose="020B0503020204020204" pitchFamily="34" charset="-122"/>
              </a:rPr>
              <a:t>大学</a:t>
            </a:r>
            <a:r>
              <a:rPr lang="zh-CN" altLang="en-US" sz="2800" dirty="0">
                <a:latin typeface="微软雅黑" panose="020B0503020204020204" pitchFamily="34" charset="-122"/>
              </a:rPr>
              <a:t>之道，在明明德，在亲民，在止于至善</a:t>
            </a:r>
            <a:r>
              <a:rPr lang="zh-CN" altLang="en-US" sz="2800" dirty="0" smtClean="0">
                <a:latin typeface="微软雅黑" panose="020B0503020204020204" pitchFamily="34" charset="-122"/>
              </a:rPr>
              <a:t>。</a:t>
            </a: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r>
              <a:rPr lang="zh-CN" altLang="en-US" sz="2800" dirty="0" smtClean="0">
                <a:latin typeface="微软雅黑" panose="020B0503020204020204" pitchFamily="34" charset="-122"/>
              </a:rPr>
              <a:t>知</a:t>
            </a:r>
            <a:r>
              <a:rPr lang="zh-CN" altLang="en-US" sz="2800" dirty="0">
                <a:latin typeface="微软雅黑" panose="020B0503020204020204" pitchFamily="34" charset="-122"/>
              </a:rPr>
              <a:t>止而后有定，定而后能静，静而后能安，安而后能虑，虑而后能得</a:t>
            </a:r>
            <a:r>
              <a:rPr lang="zh-CN" altLang="en-US" sz="2800" dirty="0" smtClean="0">
                <a:latin typeface="微软雅黑" panose="020B0503020204020204" pitchFamily="34" charset="-122"/>
              </a:rPr>
              <a:t>。</a:t>
            </a: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r>
              <a:rPr lang="zh-CN" altLang="en-US" sz="2800" dirty="0" smtClean="0">
                <a:latin typeface="微软雅黑" panose="020B0503020204020204" pitchFamily="34" charset="-122"/>
              </a:rPr>
              <a:t>物</a:t>
            </a:r>
            <a:r>
              <a:rPr lang="zh-CN" altLang="en-US" sz="2800" dirty="0">
                <a:latin typeface="微软雅黑" panose="020B0503020204020204" pitchFamily="34" charset="-122"/>
              </a:rPr>
              <a:t>有本末，事有终始，知所先后，则近道矣</a:t>
            </a:r>
            <a:r>
              <a:rPr lang="zh-CN" altLang="en-US" sz="2800" dirty="0" smtClean="0">
                <a:latin typeface="微软雅黑" panose="020B0503020204020204" pitchFamily="34" charset="-122"/>
              </a:rPr>
              <a:t>。</a:t>
            </a: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r>
              <a:rPr lang="en-US" altLang="zh-CN" sz="2800" dirty="0">
                <a:latin typeface="微软雅黑" panose="020B0503020204020204" pitchFamily="34" charset="-122"/>
              </a:rPr>
              <a:t/>
            </a:r>
            <a:br>
              <a:rPr lang="en-US" altLang="zh-CN" sz="2800" dirty="0">
                <a:latin typeface="微软雅黑" panose="020B0503020204020204" pitchFamily="34" charset="-122"/>
              </a:rPr>
            </a:br>
            <a:r>
              <a:rPr lang="en-US" altLang="zh-CN" sz="2800" dirty="0" smtClean="0">
                <a:latin typeface="微软雅黑" panose="020B0503020204020204" pitchFamily="34" charset="-122"/>
              </a:rPr>
              <a:t/>
            </a:r>
            <a:br>
              <a:rPr lang="en-US" altLang="zh-CN" sz="2800" dirty="0" smtClean="0">
                <a:latin typeface="微软雅黑" panose="020B0503020204020204" pitchFamily="34" charset="-122"/>
              </a:rPr>
            </a:br>
            <a:endParaRPr lang="zh-CN" altLang="en-US" sz="2800" dirty="0">
              <a:latin typeface="微软雅黑" panose="020B0503020204020204" pitchFamily="34" charset="-122"/>
            </a:endParaRPr>
          </a:p>
        </p:txBody>
      </p:sp>
      <p:sp>
        <p:nvSpPr>
          <p:cNvPr id="3" name="文本框 2"/>
          <p:cNvSpPr txBox="1"/>
          <p:nvPr/>
        </p:nvSpPr>
        <p:spPr>
          <a:xfrm>
            <a:off x="179512" y="765175"/>
            <a:ext cx="3635896" cy="2031325"/>
          </a:xfrm>
          <a:prstGeom prst="rect">
            <a:avLst/>
          </a:prstGeom>
          <a:noFill/>
          <a:effectLst>
            <a:glow rad="228600">
              <a:schemeClr val="accent4">
                <a:satMod val="175000"/>
                <a:alpha val="40000"/>
              </a:schemeClr>
            </a:glow>
            <a:outerShdw blurRad="50800" dist="50800" dir="5400000" algn="ctr" rotWithShape="0">
              <a:schemeClr val="tx1">
                <a:alpha val="43000"/>
              </a:schemeClr>
            </a:outerShdw>
          </a:effectLst>
        </p:spPr>
        <p:txBody>
          <a:bodyPr>
            <a:spAutoFit/>
          </a:bodyPr>
          <a:lstStyle/>
          <a:p>
            <a:pPr>
              <a:lnSpc>
                <a:spcPct val="150000"/>
              </a:lnSpc>
              <a:defRPr/>
            </a:pPr>
            <a:r>
              <a:rPr lang="zh-CN" altLang="en-US"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在追求真理的过程中</a:t>
            </a:r>
            <a:endParaRPr lang="en-US" altLang="zh-CN"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defRPr/>
            </a:pPr>
            <a:r>
              <a:rPr lang="zh-CN" altLang="en-US"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努力并坚持学习！</a:t>
            </a:r>
          </a:p>
          <a:p>
            <a:pPr>
              <a:lnSpc>
                <a:spcPct val="150000"/>
              </a:lnSpc>
              <a:defRPr/>
            </a:pPr>
            <a:r>
              <a:rPr lang="zh-CN" altLang="en-US"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一定会有所收获！</a:t>
            </a:r>
          </a:p>
        </p:txBody>
      </p:sp>
      <p:sp>
        <p:nvSpPr>
          <p:cNvPr id="4" name="矩形 3"/>
          <p:cNvSpPr/>
          <p:nvPr/>
        </p:nvSpPr>
        <p:spPr>
          <a:xfrm>
            <a:off x="7164288" y="5661248"/>
            <a:ext cx="1681162" cy="522288"/>
          </a:xfrm>
          <a:prstGeom prst="rect">
            <a:avLst/>
          </a:prstGeom>
        </p:spPr>
        <p:txBody>
          <a:bodyPr wrap="none">
            <a:spAutoFit/>
          </a:bodyPr>
          <a:lstStyle/>
          <a:p>
            <a:pPr>
              <a:defRPr/>
            </a:pPr>
            <a:r>
              <a:rPr lang="en-US" altLang="zh-CN"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大学</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4294967295"/>
          </p:nvPr>
        </p:nvSpPr>
        <p:spPr>
          <a:xfrm>
            <a:off x="179388" y="836613"/>
            <a:ext cx="8785100" cy="5616575"/>
          </a:xfrm>
        </p:spPr>
        <p:txBody>
          <a:bodyPr/>
          <a:lstStyle/>
          <a:p>
            <a:pPr marL="180000" indent="-180000">
              <a:lnSpc>
                <a:spcPct val="125000"/>
              </a:lnSpc>
              <a:spcBef>
                <a:spcPts val="0"/>
              </a:spcBef>
              <a:defRPr/>
            </a:pPr>
            <a:r>
              <a:rPr lang="en-US" altLang="zh-CN" sz="2400" dirty="0" smtClean="0"/>
              <a:t>1916</a:t>
            </a:r>
            <a:r>
              <a:rPr lang="zh-CN" altLang="en-US" sz="2400" dirty="0"/>
              <a:t>年，测定出石墨</a:t>
            </a:r>
            <a:r>
              <a:rPr lang="en-US" altLang="zh-CN" sz="2400" dirty="0"/>
              <a:t>(C)</a:t>
            </a:r>
            <a:r>
              <a:rPr lang="zh-CN" altLang="en-US" sz="2400" dirty="0"/>
              <a:t>、金红石</a:t>
            </a:r>
            <a:r>
              <a:rPr lang="en-US" altLang="zh-CN" sz="2400" dirty="0"/>
              <a:t>(Ti</a:t>
            </a:r>
            <a:r>
              <a:rPr lang="en-US" altLang="zh-CN" sz="2400" baseline="-25000" dirty="0"/>
              <a:t>2</a:t>
            </a:r>
            <a:r>
              <a:rPr lang="en-US" altLang="zh-CN" sz="2400" dirty="0"/>
              <a:t>O)</a:t>
            </a:r>
            <a:r>
              <a:rPr lang="zh-CN" altLang="en-US" sz="2400" dirty="0"/>
              <a:t>和锐钛矿</a:t>
            </a:r>
            <a:r>
              <a:rPr lang="en-US" altLang="zh-CN" sz="2400" dirty="0"/>
              <a:t>(Ti</a:t>
            </a:r>
            <a:r>
              <a:rPr lang="en-US" altLang="zh-CN" sz="2400" baseline="-25000" dirty="0"/>
              <a:t>2</a:t>
            </a:r>
            <a:r>
              <a:rPr lang="en-US" altLang="zh-CN" sz="2400" dirty="0"/>
              <a:t>O)</a:t>
            </a:r>
            <a:r>
              <a:rPr lang="zh-CN" altLang="en-US" sz="2400" dirty="0"/>
              <a:t>结构</a:t>
            </a:r>
            <a:endParaRPr lang="en-US" altLang="zh-CN" sz="2400" dirty="0"/>
          </a:p>
          <a:p>
            <a:pPr marL="180000" indent="-180000">
              <a:lnSpc>
                <a:spcPct val="125000"/>
              </a:lnSpc>
              <a:spcBef>
                <a:spcPts val="0"/>
              </a:spcBef>
              <a:defRPr/>
            </a:pPr>
            <a:r>
              <a:rPr lang="en-US" altLang="zh-CN" sz="2400" dirty="0"/>
              <a:t>1916</a:t>
            </a:r>
            <a:r>
              <a:rPr lang="zh-CN" altLang="en-US" sz="2400" dirty="0"/>
              <a:t>年，</a:t>
            </a:r>
            <a:r>
              <a:rPr lang="en-US" altLang="zh-CN" sz="2400" dirty="0" err="1"/>
              <a:t>W.H.Bragg</a:t>
            </a:r>
            <a:r>
              <a:rPr lang="zh-CN" altLang="en-US" sz="2400" dirty="0"/>
              <a:t>发现特征</a:t>
            </a:r>
            <a:r>
              <a:rPr lang="en-US" altLang="zh-CN" sz="2400" dirty="0"/>
              <a:t>X</a:t>
            </a:r>
            <a:r>
              <a:rPr lang="zh-CN" altLang="en-US" sz="2400" dirty="0"/>
              <a:t>射线，并用于测定了金刚石的晶体结构</a:t>
            </a:r>
            <a:r>
              <a:rPr lang="zh-CN" altLang="en-US" sz="2400" dirty="0" smtClean="0"/>
              <a:t>；</a:t>
            </a:r>
            <a:endParaRPr lang="en-US" altLang="zh-CN" sz="2400" dirty="0"/>
          </a:p>
          <a:p>
            <a:pPr marL="0" indent="-180000">
              <a:lnSpc>
                <a:spcPct val="125000"/>
              </a:lnSpc>
              <a:spcBef>
                <a:spcPts val="0"/>
              </a:spcBef>
              <a:defRPr/>
            </a:pPr>
            <a:r>
              <a:rPr lang="en-US" altLang="zh-CN" sz="2400" dirty="0" smtClean="0"/>
              <a:t>1919</a:t>
            </a:r>
            <a:r>
              <a:rPr lang="zh-CN" altLang="en-US" sz="2400" dirty="0"/>
              <a:t>年，测定出</a:t>
            </a:r>
            <a:r>
              <a:rPr lang="en-US" altLang="zh-CN" sz="2400" dirty="0"/>
              <a:t>Mg(OH)</a:t>
            </a:r>
            <a:r>
              <a:rPr lang="en-US" altLang="zh-CN" sz="2400" baseline="-25000" dirty="0"/>
              <a:t>2</a:t>
            </a:r>
            <a:r>
              <a:rPr lang="en-US" altLang="zh-CN" sz="2400" dirty="0"/>
              <a:t>(</a:t>
            </a:r>
            <a:r>
              <a:rPr lang="zh-CN" altLang="en-US" sz="2400" dirty="0"/>
              <a:t>层型</a:t>
            </a:r>
            <a:r>
              <a:rPr lang="en-US" altLang="zh-CN" sz="2400" dirty="0"/>
              <a:t>CdI</a:t>
            </a:r>
            <a:r>
              <a:rPr lang="en-US" altLang="zh-CN" sz="2400" baseline="-25000" dirty="0"/>
              <a:t>2</a:t>
            </a:r>
            <a:r>
              <a:rPr lang="zh-CN" altLang="en-US" sz="2400" dirty="0"/>
              <a:t>型结构</a:t>
            </a:r>
            <a:r>
              <a:rPr lang="en-US" altLang="zh-CN" sz="2400" dirty="0"/>
              <a:t>)</a:t>
            </a:r>
            <a:r>
              <a:rPr lang="zh-CN" altLang="en-US" sz="2400" dirty="0"/>
              <a:t>的结构</a:t>
            </a:r>
            <a:endParaRPr lang="en-US" altLang="zh-CN" sz="2400" dirty="0"/>
          </a:p>
          <a:p>
            <a:pPr marL="0" indent="-180000">
              <a:lnSpc>
                <a:spcPct val="125000"/>
              </a:lnSpc>
              <a:spcBef>
                <a:spcPts val="0"/>
              </a:spcBef>
              <a:defRPr/>
            </a:pPr>
            <a:r>
              <a:rPr lang="en-US" altLang="zh-CN" sz="2400" dirty="0"/>
              <a:t>1921</a:t>
            </a:r>
            <a:r>
              <a:rPr lang="zh-CN" altLang="en-US" sz="2400" dirty="0"/>
              <a:t>年，测定</a:t>
            </a:r>
            <a:r>
              <a:rPr lang="en-US" altLang="zh-CN" sz="2400" dirty="0"/>
              <a:t>(NH4)</a:t>
            </a:r>
            <a:r>
              <a:rPr lang="en-US" altLang="zh-CN" sz="2400" baseline="-25000" dirty="0"/>
              <a:t>2</a:t>
            </a:r>
            <a:r>
              <a:rPr lang="en-US" altLang="zh-CN" sz="2400" dirty="0"/>
              <a:t>PtCl</a:t>
            </a:r>
            <a:r>
              <a:rPr lang="en-US" altLang="zh-CN" sz="2400" baseline="-25000" dirty="0"/>
              <a:t>6</a:t>
            </a:r>
            <a:r>
              <a:rPr lang="en-US" altLang="zh-CN" sz="2400" dirty="0"/>
              <a:t>,K</a:t>
            </a:r>
            <a:r>
              <a:rPr lang="en-US" altLang="zh-CN" sz="2400" baseline="-25000" dirty="0"/>
              <a:t>2</a:t>
            </a:r>
            <a:r>
              <a:rPr lang="en-US" altLang="zh-CN" sz="2400" dirty="0"/>
              <a:t>PtCl</a:t>
            </a:r>
            <a:r>
              <a:rPr lang="en-US" altLang="zh-CN" sz="2400" baseline="-25000" dirty="0"/>
              <a:t>6</a:t>
            </a:r>
            <a:r>
              <a:rPr lang="zh-CN" altLang="en-US" sz="2400" dirty="0"/>
              <a:t>结构</a:t>
            </a:r>
            <a:r>
              <a:rPr lang="en-US" altLang="zh-CN" sz="2400" dirty="0"/>
              <a:t>;</a:t>
            </a:r>
          </a:p>
          <a:p>
            <a:pPr marL="0" indent="-180000">
              <a:lnSpc>
                <a:spcPct val="125000"/>
              </a:lnSpc>
              <a:spcBef>
                <a:spcPts val="0"/>
              </a:spcBef>
              <a:defRPr/>
            </a:pPr>
            <a:r>
              <a:rPr lang="en-US" altLang="zh-CN" sz="2400" dirty="0"/>
              <a:t>1922</a:t>
            </a:r>
            <a:r>
              <a:rPr lang="zh-CN" altLang="en-US" sz="2400" dirty="0"/>
              <a:t>年，测定</a:t>
            </a:r>
            <a:r>
              <a:rPr lang="en-US" altLang="zh-CN" sz="2400" dirty="0"/>
              <a:t>K</a:t>
            </a:r>
            <a:r>
              <a:rPr lang="en-US" altLang="zh-CN" sz="2400" baseline="-25000" dirty="0"/>
              <a:t>2</a:t>
            </a:r>
            <a:r>
              <a:rPr lang="en-US" altLang="zh-CN" sz="2400" dirty="0"/>
              <a:t>PtCl</a:t>
            </a:r>
            <a:r>
              <a:rPr lang="en-US" altLang="zh-CN" sz="2400" baseline="-25000" dirty="0"/>
              <a:t>4</a:t>
            </a:r>
            <a:r>
              <a:rPr lang="zh-CN" altLang="en-US" sz="2400" dirty="0"/>
              <a:t>结构</a:t>
            </a:r>
            <a:endParaRPr lang="en-US" altLang="zh-CN" sz="2400" dirty="0"/>
          </a:p>
          <a:p>
            <a:pPr marL="0" indent="-180000">
              <a:lnSpc>
                <a:spcPct val="125000"/>
              </a:lnSpc>
              <a:spcBef>
                <a:spcPts val="0"/>
              </a:spcBef>
              <a:defRPr/>
            </a:pPr>
            <a:r>
              <a:rPr lang="en-US" altLang="zh-CN" sz="2400" dirty="0"/>
              <a:t>1923</a:t>
            </a:r>
            <a:r>
              <a:rPr lang="zh-CN" altLang="en-US" sz="2400" dirty="0"/>
              <a:t>年，测定</a:t>
            </a:r>
            <a:r>
              <a:rPr lang="en-US" altLang="zh-CN" sz="2400" dirty="0" err="1"/>
              <a:t>NiAs</a:t>
            </a:r>
            <a:r>
              <a:rPr lang="zh-CN" altLang="en-US" sz="2400" dirty="0"/>
              <a:t>结构及第一个合金</a:t>
            </a:r>
            <a:r>
              <a:rPr lang="en-US" altLang="zh-CN" sz="2400" dirty="0"/>
              <a:t>Mg</a:t>
            </a:r>
            <a:r>
              <a:rPr lang="en-US" altLang="zh-CN" sz="2400" baseline="-25000" dirty="0"/>
              <a:t>2</a:t>
            </a:r>
            <a:r>
              <a:rPr lang="en-US" altLang="zh-CN" sz="2400" dirty="0"/>
              <a:t>Sn</a:t>
            </a:r>
            <a:r>
              <a:rPr lang="zh-CN" altLang="en-US" sz="2400" dirty="0"/>
              <a:t>结构</a:t>
            </a:r>
            <a:endParaRPr lang="en-US" altLang="zh-CN" sz="2400" dirty="0"/>
          </a:p>
          <a:p>
            <a:pPr marL="0" indent="-180000">
              <a:lnSpc>
                <a:spcPct val="125000"/>
              </a:lnSpc>
              <a:spcBef>
                <a:spcPts val="0"/>
              </a:spcBef>
              <a:defRPr/>
            </a:pPr>
            <a:r>
              <a:rPr lang="en-US" altLang="zh-CN" sz="2400" dirty="0"/>
              <a:t>1923</a:t>
            </a:r>
            <a:r>
              <a:rPr lang="zh-CN" altLang="en-US" sz="2400" dirty="0"/>
              <a:t>年，测定六次甲基四胺</a:t>
            </a:r>
            <a:r>
              <a:rPr lang="en-US" altLang="zh-CN" sz="2400" dirty="0"/>
              <a:t>[(CH</a:t>
            </a:r>
            <a:r>
              <a:rPr lang="en-US" altLang="zh-CN" sz="2400" baseline="-25000" dirty="0"/>
              <a:t>2</a:t>
            </a:r>
            <a:r>
              <a:rPr lang="en-US" altLang="zh-CN" sz="2400" dirty="0"/>
              <a:t>)</a:t>
            </a:r>
            <a:r>
              <a:rPr lang="en-US" altLang="zh-CN" sz="2400" baseline="-25000" dirty="0"/>
              <a:t>6</a:t>
            </a:r>
            <a:r>
              <a:rPr lang="en-US" altLang="zh-CN" sz="2400" dirty="0"/>
              <a:t>N</a:t>
            </a:r>
            <a:r>
              <a:rPr lang="en-US" altLang="zh-CN" sz="2400" baseline="-25000" dirty="0"/>
              <a:t>4</a:t>
            </a:r>
            <a:r>
              <a:rPr lang="en-US" altLang="zh-CN" sz="2400" dirty="0"/>
              <a:t>]</a:t>
            </a:r>
            <a:r>
              <a:rPr lang="zh-CN" altLang="en-US" sz="2400" dirty="0"/>
              <a:t>结构</a:t>
            </a:r>
            <a:r>
              <a:rPr lang="en-US" altLang="zh-CN" sz="2400" dirty="0" smtClean="0"/>
              <a:t>;</a:t>
            </a:r>
            <a:endParaRPr lang="en-US" altLang="zh-CN" sz="2400" dirty="0"/>
          </a:p>
          <a:p>
            <a:pPr marL="0" indent="-180000">
              <a:lnSpc>
                <a:spcPct val="125000"/>
              </a:lnSpc>
              <a:spcBef>
                <a:spcPts val="0"/>
              </a:spcBef>
              <a:defRPr/>
            </a:pPr>
            <a:r>
              <a:rPr lang="en-US" altLang="zh-CN" sz="2400" dirty="0"/>
              <a:t>1924</a:t>
            </a:r>
            <a:r>
              <a:rPr lang="zh-CN" altLang="en-US" sz="2400" dirty="0"/>
              <a:t>年，测定石榴石型晶体结构；</a:t>
            </a:r>
            <a:endParaRPr lang="en-US" altLang="zh-CN" sz="2400" dirty="0"/>
          </a:p>
          <a:p>
            <a:pPr marL="0" indent="-180000">
              <a:lnSpc>
                <a:spcPct val="125000"/>
              </a:lnSpc>
              <a:spcBef>
                <a:spcPts val="0"/>
              </a:spcBef>
              <a:defRPr/>
            </a:pPr>
            <a:r>
              <a:rPr lang="en-US" altLang="zh-CN" sz="2400" dirty="0"/>
              <a:t>1929</a:t>
            </a:r>
            <a:r>
              <a:rPr lang="zh-CN" altLang="en-US" sz="2400" dirty="0"/>
              <a:t>年，测定六甲基苯</a:t>
            </a:r>
            <a:r>
              <a:rPr lang="en-US" altLang="zh-CN" sz="2400" dirty="0"/>
              <a:t>[C</a:t>
            </a:r>
            <a:r>
              <a:rPr lang="en-US" altLang="zh-CN" sz="2400" baseline="-25000" dirty="0"/>
              <a:t>6</a:t>
            </a:r>
            <a:r>
              <a:rPr lang="en-US" altLang="zh-CN" sz="2400" dirty="0"/>
              <a:t>(CH</a:t>
            </a:r>
            <a:r>
              <a:rPr lang="en-US" altLang="zh-CN" sz="2400" baseline="-25000" dirty="0"/>
              <a:t>3</a:t>
            </a:r>
            <a:r>
              <a:rPr lang="en-US" altLang="zh-CN" sz="2400" dirty="0"/>
              <a:t>)</a:t>
            </a:r>
            <a:r>
              <a:rPr lang="en-US" altLang="zh-CN" sz="2400" baseline="-25000" dirty="0"/>
              <a:t>6</a:t>
            </a:r>
            <a:r>
              <a:rPr lang="en-US" altLang="zh-CN" sz="2400" dirty="0"/>
              <a:t>]</a:t>
            </a:r>
            <a:r>
              <a:rPr lang="zh-CN" altLang="en-US" sz="2400" dirty="0"/>
              <a:t>结构</a:t>
            </a:r>
            <a:r>
              <a:rPr lang="en-US" altLang="zh-CN" sz="2400" dirty="0"/>
              <a:t>;</a:t>
            </a:r>
          </a:p>
          <a:p>
            <a:pPr marL="0" indent="-180000">
              <a:lnSpc>
                <a:spcPct val="125000"/>
              </a:lnSpc>
              <a:spcBef>
                <a:spcPts val="0"/>
              </a:spcBef>
              <a:defRPr/>
            </a:pPr>
            <a:r>
              <a:rPr lang="en-US" altLang="zh-CN" sz="2400" dirty="0"/>
              <a:t>1930</a:t>
            </a:r>
            <a:r>
              <a:rPr lang="zh-CN" altLang="en-US" sz="2400" dirty="0"/>
              <a:t>年，测定尿素结构；</a:t>
            </a:r>
            <a:endParaRPr lang="en-US" altLang="zh-CN" sz="2400" dirty="0"/>
          </a:p>
          <a:p>
            <a:pPr marL="0" indent="-180000">
              <a:lnSpc>
                <a:spcPct val="125000"/>
              </a:lnSpc>
              <a:spcBef>
                <a:spcPts val="0"/>
              </a:spcBef>
              <a:defRPr/>
            </a:pPr>
            <a:r>
              <a:rPr lang="en-US" altLang="zh-CN" sz="2400" dirty="0"/>
              <a:t>1925-1930</a:t>
            </a:r>
            <a:r>
              <a:rPr lang="zh-CN" altLang="en-US" sz="2400" dirty="0"/>
              <a:t>年，测定石英、硅酸盐系列化合物的结构</a:t>
            </a:r>
            <a:endParaRPr lang="en-US" altLang="zh-CN" sz="2400" dirty="0"/>
          </a:p>
          <a:p>
            <a:pPr marL="0" indent="-180000">
              <a:lnSpc>
                <a:spcPct val="125000"/>
              </a:lnSpc>
              <a:spcBef>
                <a:spcPts val="0"/>
              </a:spcBef>
              <a:defRPr/>
            </a:pPr>
            <a:r>
              <a:rPr lang="en-US" altLang="zh-CN" sz="2400" dirty="0" smtClean="0"/>
              <a:t>…………………</a:t>
            </a:r>
            <a:endParaRPr lang="en-US" altLang="zh-CN" sz="2400" dirty="0"/>
          </a:p>
          <a:p>
            <a:pPr marL="0" indent="-180000">
              <a:lnSpc>
                <a:spcPct val="125000"/>
              </a:lnSpc>
              <a:spcBef>
                <a:spcPts val="0"/>
              </a:spcBef>
              <a:defRPr/>
            </a:pPr>
            <a:endParaRPr lang="en-US" altLang="zh-CN" sz="2400" dirty="0"/>
          </a:p>
          <a:p>
            <a:pPr marL="0" indent="-180000">
              <a:lnSpc>
                <a:spcPct val="125000"/>
              </a:lnSpc>
              <a:spcBef>
                <a:spcPts val="0"/>
              </a:spcBef>
              <a:defRPr/>
            </a:pPr>
            <a:endParaRPr lang="zh-CN" altLang="en-US" sz="2400" dirty="0"/>
          </a:p>
          <a:p>
            <a:pPr marL="0" indent="-180000">
              <a:lnSpc>
                <a:spcPct val="125000"/>
              </a:lnSpc>
              <a:spcBef>
                <a:spcPts val="0"/>
              </a:spcBef>
              <a:defRPr/>
            </a:pPr>
            <a:endParaRPr lang="zh-CN" alt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type="title"/>
          </p:nvPr>
        </p:nvSpPr>
        <p:spPr/>
        <p:txBody>
          <a:bodyPr/>
          <a:lstStyle/>
          <a:p>
            <a:pPr>
              <a:defRPr/>
            </a:pPr>
            <a:r>
              <a:rPr lang="en-US" altLang="zh-CN" dirty="0"/>
              <a:t>X</a:t>
            </a:r>
            <a:r>
              <a:rPr lang="zh-CN" altLang="en-US" dirty="0"/>
              <a:t>射线衍射初探</a:t>
            </a:r>
            <a:r>
              <a:rPr lang="en-US" altLang="zh-CN" dirty="0" smtClean="0">
                <a:solidFill>
                  <a:srgbClr val="C00000"/>
                </a:solidFill>
              </a:rPr>
              <a:t>——</a:t>
            </a:r>
            <a:r>
              <a:rPr lang="en-US" altLang="zh-CN" dirty="0">
                <a:solidFill>
                  <a:srgbClr val="C00000"/>
                </a:solidFill>
                <a:effectLst>
                  <a:outerShdw blurRad="38100" dist="38100" dir="2700000" algn="tl">
                    <a:srgbClr val="000000">
                      <a:alpha val="43137"/>
                    </a:srgbClr>
                  </a:outerShdw>
                </a:effectLst>
                <a:latin typeface="微软雅黑" panose="020B0503020204020204" pitchFamily="34" charset="-122"/>
              </a:rPr>
              <a:t>X </a:t>
            </a:r>
            <a:r>
              <a:rPr lang="zh-CN" altLang="en-US" dirty="0">
                <a:solidFill>
                  <a:srgbClr val="C00000"/>
                </a:solidFill>
                <a:effectLst>
                  <a:outerShdw blurRad="38100" dist="38100" dir="2700000" algn="tl">
                    <a:srgbClr val="000000">
                      <a:alpha val="43137"/>
                    </a:srgbClr>
                  </a:outerShdw>
                </a:effectLst>
                <a:latin typeface="微软雅黑" panose="020B0503020204020204" pitchFamily="34" charset="-122"/>
              </a:rPr>
              <a:t>射线的</a:t>
            </a:r>
            <a:r>
              <a:rPr lang="zh-CN" altLang="en-US" dirty="0" smtClean="0">
                <a:solidFill>
                  <a:srgbClr val="C00000"/>
                </a:solidFill>
                <a:effectLst>
                  <a:outerShdw blurRad="38100" dist="38100" dir="2700000" algn="tl">
                    <a:srgbClr val="000000">
                      <a:alpha val="43137"/>
                    </a:srgbClr>
                  </a:outerShdw>
                </a:effectLst>
                <a:latin typeface="微软雅黑" panose="020B0503020204020204" pitchFamily="34" charset="-122"/>
              </a:rPr>
              <a:t>产生</a:t>
            </a:r>
            <a:endParaRPr kumimoji="1" lang="zh-CN" dirty="0"/>
          </a:p>
        </p:txBody>
      </p:sp>
      <p:grpSp>
        <p:nvGrpSpPr>
          <p:cNvPr id="30723" name="Group 41"/>
          <p:cNvGrpSpPr>
            <a:grpSpLocks/>
          </p:cNvGrpSpPr>
          <p:nvPr/>
        </p:nvGrpSpPr>
        <p:grpSpPr bwMode="auto">
          <a:xfrm>
            <a:off x="4419600" y="1684338"/>
            <a:ext cx="4724400" cy="1816100"/>
            <a:chOff x="1632" y="1208"/>
            <a:chExt cx="2976" cy="1144"/>
          </a:xfrm>
        </p:grpSpPr>
        <p:grpSp>
          <p:nvGrpSpPr>
            <p:cNvPr id="30732" name="Group 42"/>
            <p:cNvGrpSpPr>
              <a:grpSpLocks/>
            </p:cNvGrpSpPr>
            <p:nvPr/>
          </p:nvGrpSpPr>
          <p:grpSpPr bwMode="auto">
            <a:xfrm>
              <a:off x="1632" y="1208"/>
              <a:ext cx="2922" cy="1144"/>
              <a:chOff x="1384" y="1536"/>
              <a:chExt cx="2922" cy="1144"/>
            </a:xfrm>
          </p:grpSpPr>
          <p:sp>
            <p:nvSpPr>
              <p:cNvPr id="288811" name="Line 43"/>
              <p:cNvSpPr>
                <a:spLocks noChangeShapeType="1"/>
              </p:cNvSpPr>
              <p:nvPr/>
            </p:nvSpPr>
            <p:spPr bwMode="auto">
              <a:xfrm>
                <a:off x="1826" y="1919"/>
                <a:ext cx="0" cy="192"/>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2" name="Line 44"/>
              <p:cNvSpPr>
                <a:spLocks noChangeShapeType="1"/>
              </p:cNvSpPr>
              <p:nvPr/>
            </p:nvSpPr>
            <p:spPr bwMode="auto">
              <a:xfrm>
                <a:off x="3818" y="1919"/>
                <a:ext cx="0" cy="193"/>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3" name="Line 45"/>
              <p:cNvSpPr>
                <a:spLocks noChangeShapeType="1"/>
              </p:cNvSpPr>
              <p:nvPr/>
            </p:nvSpPr>
            <p:spPr bwMode="auto">
              <a:xfrm>
                <a:off x="1774"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4" name="Line 46"/>
              <p:cNvSpPr>
                <a:spLocks noChangeShapeType="1"/>
              </p:cNvSpPr>
              <p:nvPr/>
            </p:nvSpPr>
            <p:spPr bwMode="auto">
              <a:xfrm>
                <a:off x="1754" y="2119"/>
                <a:ext cx="388"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5" name="Line 47"/>
              <p:cNvSpPr>
                <a:spLocks noChangeShapeType="1"/>
              </p:cNvSpPr>
              <p:nvPr/>
            </p:nvSpPr>
            <p:spPr bwMode="auto">
              <a:xfrm>
                <a:off x="3570"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6" name="Line 48"/>
              <p:cNvSpPr>
                <a:spLocks noChangeShapeType="1"/>
              </p:cNvSpPr>
              <p:nvPr/>
            </p:nvSpPr>
            <p:spPr bwMode="auto">
              <a:xfrm>
                <a:off x="3576" y="2111"/>
                <a:ext cx="370"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7" name="Arc 49"/>
              <p:cNvSpPr>
                <a:spLocks/>
              </p:cNvSpPr>
              <p:nvPr/>
            </p:nvSpPr>
            <p:spPr bwMode="auto">
              <a:xfrm flipH="1">
                <a:off x="1694" y="1919"/>
                <a:ext cx="80"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8" name="Arc 50"/>
              <p:cNvSpPr>
                <a:spLocks/>
              </p:cNvSpPr>
              <p:nvPr/>
            </p:nvSpPr>
            <p:spPr bwMode="auto">
              <a:xfrm flipH="1" flipV="1">
                <a:off x="1694" y="2013"/>
                <a:ext cx="73"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9" name="Arc 51"/>
              <p:cNvSpPr>
                <a:spLocks/>
              </p:cNvSpPr>
              <p:nvPr/>
            </p:nvSpPr>
            <p:spPr bwMode="auto">
              <a:xfrm>
                <a:off x="3914" y="1911"/>
                <a:ext cx="96"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0" name="Arc 52"/>
              <p:cNvSpPr>
                <a:spLocks/>
              </p:cNvSpPr>
              <p:nvPr/>
            </p:nvSpPr>
            <p:spPr bwMode="auto">
              <a:xfrm flipV="1">
                <a:off x="3922" y="2005"/>
                <a:ext cx="88"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1" name="Line 53"/>
              <p:cNvSpPr>
                <a:spLocks noChangeShapeType="1"/>
              </p:cNvSpPr>
              <p:nvPr/>
            </p:nvSpPr>
            <p:spPr bwMode="auto">
              <a:xfrm>
                <a:off x="1392" y="2015"/>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2" name="Line 54"/>
              <p:cNvSpPr>
                <a:spLocks noChangeShapeType="1"/>
              </p:cNvSpPr>
              <p:nvPr/>
            </p:nvSpPr>
            <p:spPr bwMode="auto">
              <a:xfrm>
                <a:off x="4010" y="2007"/>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3" name="Oval 55"/>
              <p:cNvSpPr>
                <a:spLocks noChangeArrowheads="1"/>
              </p:cNvSpPr>
              <p:nvPr/>
            </p:nvSpPr>
            <p:spPr bwMode="auto">
              <a:xfrm>
                <a:off x="2558" y="1989"/>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4" name="Oval 56"/>
              <p:cNvSpPr>
                <a:spLocks noChangeArrowheads="1"/>
              </p:cNvSpPr>
              <p:nvPr/>
            </p:nvSpPr>
            <p:spPr bwMode="auto">
              <a:xfrm>
                <a:off x="2558" y="2025"/>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5" name="Line 57"/>
              <p:cNvSpPr>
                <a:spLocks noChangeShapeType="1"/>
              </p:cNvSpPr>
              <p:nvPr/>
            </p:nvSpPr>
            <p:spPr bwMode="auto">
              <a:xfrm>
                <a:off x="1826" y="1983"/>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6" name="Line 58"/>
              <p:cNvSpPr>
                <a:spLocks noChangeShapeType="1"/>
              </p:cNvSpPr>
              <p:nvPr/>
            </p:nvSpPr>
            <p:spPr bwMode="auto">
              <a:xfrm>
                <a:off x="1833" y="2057"/>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7" name="Line 59"/>
              <p:cNvSpPr>
                <a:spLocks noChangeShapeType="1"/>
              </p:cNvSpPr>
              <p:nvPr/>
            </p:nvSpPr>
            <p:spPr bwMode="auto">
              <a:xfrm>
                <a:off x="2998" y="1975"/>
                <a:ext cx="820"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8" name="Line 60"/>
              <p:cNvSpPr>
                <a:spLocks noChangeShapeType="1"/>
              </p:cNvSpPr>
              <p:nvPr/>
            </p:nvSpPr>
            <p:spPr bwMode="auto">
              <a:xfrm>
                <a:off x="2898" y="187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9" name="Line 61"/>
              <p:cNvSpPr>
                <a:spLocks noChangeShapeType="1"/>
              </p:cNvSpPr>
              <p:nvPr/>
            </p:nvSpPr>
            <p:spPr bwMode="auto">
              <a:xfrm>
                <a:off x="2850" y="191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0" name="Line 62"/>
              <p:cNvSpPr>
                <a:spLocks noChangeShapeType="1"/>
              </p:cNvSpPr>
              <p:nvPr/>
            </p:nvSpPr>
            <p:spPr bwMode="auto">
              <a:xfrm flipV="1">
                <a:off x="2848" y="1875"/>
                <a:ext cx="60" cy="5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1" name="Line 63"/>
              <p:cNvSpPr>
                <a:spLocks noChangeShapeType="1"/>
              </p:cNvSpPr>
              <p:nvPr/>
            </p:nvSpPr>
            <p:spPr bwMode="auto">
              <a:xfrm flipV="1">
                <a:off x="3066" y="2111"/>
                <a:ext cx="48" cy="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2" name="Line 64"/>
              <p:cNvSpPr>
                <a:spLocks noChangeShapeType="1"/>
              </p:cNvSpPr>
              <p:nvPr/>
            </p:nvSpPr>
            <p:spPr bwMode="auto">
              <a:xfrm>
                <a:off x="3066" y="2039"/>
                <a:ext cx="75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3" name="Line 65"/>
              <p:cNvSpPr>
                <a:spLocks noChangeShapeType="1"/>
              </p:cNvSpPr>
              <p:nvPr/>
            </p:nvSpPr>
            <p:spPr bwMode="auto">
              <a:xfrm>
                <a:off x="2850" y="1919"/>
                <a:ext cx="96"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4" name="Line 66"/>
              <p:cNvSpPr>
                <a:spLocks noChangeShapeType="1"/>
              </p:cNvSpPr>
              <p:nvPr/>
            </p:nvSpPr>
            <p:spPr bwMode="auto">
              <a:xfrm>
                <a:off x="2898" y="1959"/>
                <a:ext cx="64"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5" name="Line 67"/>
              <p:cNvSpPr>
                <a:spLocks noChangeShapeType="1"/>
              </p:cNvSpPr>
              <p:nvPr/>
            </p:nvSpPr>
            <p:spPr bwMode="auto">
              <a:xfrm>
                <a:off x="2930" y="2007"/>
                <a:ext cx="88"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6" name="Line 68"/>
              <p:cNvSpPr>
                <a:spLocks noChangeShapeType="1"/>
              </p:cNvSpPr>
              <p:nvPr/>
            </p:nvSpPr>
            <p:spPr bwMode="auto">
              <a:xfrm flipV="1">
                <a:off x="2986" y="2055"/>
                <a:ext cx="64"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7" name="Line 69"/>
              <p:cNvSpPr>
                <a:spLocks noChangeShapeType="1"/>
              </p:cNvSpPr>
              <p:nvPr/>
            </p:nvSpPr>
            <p:spPr bwMode="auto">
              <a:xfrm flipV="1">
                <a:off x="3042" y="2087"/>
                <a:ext cx="48" cy="16"/>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8" name="Oval 70"/>
              <p:cNvSpPr>
                <a:spLocks noChangeArrowheads="1"/>
              </p:cNvSpPr>
              <p:nvPr/>
            </p:nvSpPr>
            <p:spPr bwMode="auto">
              <a:xfrm>
                <a:off x="2666" y="1983"/>
                <a:ext cx="96" cy="96"/>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9" name="Line 71"/>
              <p:cNvSpPr>
                <a:spLocks noChangeShapeType="1"/>
              </p:cNvSpPr>
              <p:nvPr/>
            </p:nvSpPr>
            <p:spPr bwMode="auto">
              <a:xfrm>
                <a:off x="2680" y="2031"/>
                <a:ext cx="7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0" name="Line 72"/>
              <p:cNvSpPr>
                <a:spLocks noChangeShapeType="1"/>
              </p:cNvSpPr>
              <p:nvPr/>
            </p:nvSpPr>
            <p:spPr bwMode="auto">
              <a:xfrm>
                <a:off x="2780" y="2031"/>
                <a:ext cx="158" cy="0"/>
              </a:xfrm>
              <a:prstGeom prst="line">
                <a:avLst/>
              </a:prstGeom>
              <a:noFill/>
              <a:ln w="34925">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1" name="Line 73"/>
              <p:cNvSpPr>
                <a:spLocks noChangeShapeType="1"/>
              </p:cNvSpPr>
              <p:nvPr/>
            </p:nvSpPr>
            <p:spPr bwMode="auto">
              <a:xfrm flipH="1">
                <a:off x="2616" y="2044"/>
                <a:ext cx="328" cy="521"/>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2" name="Line 74"/>
              <p:cNvSpPr>
                <a:spLocks noChangeShapeType="1"/>
              </p:cNvSpPr>
              <p:nvPr/>
            </p:nvSpPr>
            <p:spPr bwMode="auto">
              <a:xfrm>
                <a:off x="2946" y="2040"/>
                <a:ext cx="86" cy="533"/>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3" name="Line 75"/>
              <p:cNvSpPr>
                <a:spLocks noChangeShapeType="1"/>
              </p:cNvSpPr>
              <p:nvPr/>
            </p:nvSpPr>
            <p:spPr bwMode="auto">
              <a:xfrm flipH="1">
                <a:off x="2818" y="2032"/>
                <a:ext cx="132" cy="539"/>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4" name="Rectangle 76"/>
              <p:cNvSpPr>
                <a:spLocks noChangeArrowheads="1"/>
              </p:cNvSpPr>
              <p:nvPr/>
            </p:nvSpPr>
            <p:spPr bwMode="auto">
              <a:xfrm>
                <a:off x="1392" y="1742"/>
                <a:ext cx="216"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845" name="Rectangle 77"/>
              <p:cNvSpPr>
                <a:spLocks noChangeArrowheads="1"/>
              </p:cNvSpPr>
              <p:nvPr/>
            </p:nvSpPr>
            <p:spPr bwMode="auto">
              <a:xfrm>
                <a:off x="2538" y="1776"/>
                <a:ext cx="22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a:t>
                </a:r>
              </a:p>
            </p:txBody>
          </p:sp>
          <p:sp>
            <p:nvSpPr>
              <p:cNvPr id="288846" name="Rectangle 78"/>
              <p:cNvSpPr>
                <a:spLocks noChangeArrowheads="1"/>
              </p:cNvSpPr>
              <p:nvPr/>
            </p:nvSpPr>
            <p:spPr bwMode="auto">
              <a:xfrm>
                <a:off x="2854" y="1680"/>
                <a:ext cx="216" cy="176"/>
              </a:xfrm>
              <a:prstGeom prst="rect">
                <a:avLst/>
              </a:prstGeom>
              <a:noFill/>
              <a:ln w="349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p>
            </p:txBody>
          </p:sp>
          <p:sp>
            <p:nvSpPr>
              <p:cNvPr id="288847" name="Rectangle 79"/>
              <p:cNvSpPr>
                <a:spLocks noChangeArrowheads="1"/>
              </p:cNvSpPr>
              <p:nvPr/>
            </p:nvSpPr>
            <p:spPr bwMode="auto">
              <a:xfrm>
                <a:off x="3090" y="2432"/>
                <a:ext cx="50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p>
            </p:txBody>
          </p:sp>
          <p:sp>
            <p:nvSpPr>
              <p:cNvPr id="288848" name="Text Box 80"/>
              <p:cNvSpPr txBox="1">
                <a:spLocks noChangeArrowheads="1"/>
              </p:cNvSpPr>
              <p:nvPr/>
            </p:nvSpPr>
            <p:spPr bwMode="auto">
              <a:xfrm>
                <a:off x="1384" y="1536"/>
                <a:ext cx="776"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射线管</a:t>
                </a:r>
                <a:endParaRPr kumimoji="1"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9" name="Freeform 81"/>
              <p:cNvSpPr>
                <a:spLocks/>
              </p:cNvSpPr>
              <p:nvPr/>
            </p:nvSpPr>
            <p:spPr bwMode="auto">
              <a:xfrm>
                <a:off x="2138" y="1632"/>
                <a:ext cx="1440" cy="288"/>
              </a:xfrm>
              <a:custGeom>
                <a:avLst/>
                <a:gdLst>
                  <a:gd name="T0" fmla="*/ 0 w 3600"/>
                  <a:gd name="T1" fmla="*/ 720 h 720"/>
                  <a:gd name="T2" fmla="*/ 1905 w 3600"/>
                  <a:gd name="T3" fmla="*/ 0 h 720"/>
                  <a:gd name="T4" fmla="*/ 3600 w 3600"/>
                  <a:gd name="T5" fmla="*/ 720 h 720"/>
                </a:gdLst>
                <a:ahLst/>
                <a:cxnLst>
                  <a:cxn ang="0">
                    <a:pos x="T0" y="T1"/>
                  </a:cxn>
                  <a:cxn ang="0">
                    <a:pos x="T2" y="T3"/>
                  </a:cxn>
                  <a:cxn ang="0">
                    <a:pos x="T4" y="T5"/>
                  </a:cxn>
                </a:cxnLst>
                <a:rect l="0" t="0" r="r" b="b"/>
                <a:pathLst>
                  <a:path w="3600" h="720">
                    <a:moveTo>
                      <a:pt x="0" y="720"/>
                    </a:moveTo>
                    <a:cubicBezTo>
                      <a:pt x="652" y="360"/>
                      <a:pt x="1305" y="0"/>
                      <a:pt x="1905" y="0"/>
                    </a:cubicBezTo>
                    <a:cubicBezTo>
                      <a:pt x="2505" y="0"/>
                      <a:pt x="3318" y="600"/>
                      <a:pt x="3600" y="72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0" name="Freeform 82"/>
              <p:cNvSpPr>
                <a:spLocks/>
              </p:cNvSpPr>
              <p:nvPr/>
            </p:nvSpPr>
            <p:spPr bwMode="auto">
              <a:xfrm>
                <a:off x="2138" y="2112"/>
                <a:ext cx="1446" cy="295"/>
              </a:xfrm>
              <a:custGeom>
                <a:avLst/>
                <a:gdLst>
                  <a:gd name="T0" fmla="*/ 0 w 3615"/>
                  <a:gd name="T1" fmla="*/ 15 h 737"/>
                  <a:gd name="T2" fmla="*/ 1785 w 3615"/>
                  <a:gd name="T3" fmla="*/ 735 h 737"/>
                  <a:gd name="T4" fmla="*/ 3615 w 3615"/>
                  <a:gd name="T5" fmla="*/ 0 h 737"/>
                </a:gdLst>
                <a:ahLst/>
                <a:cxnLst>
                  <a:cxn ang="0">
                    <a:pos x="T0" y="T1"/>
                  </a:cxn>
                  <a:cxn ang="0">
                    <a:pos x="T2" y="T3"/>
                  </a:cxn>
                  <a:cxn ang="0">
                    <a:pos x="T4" y="T5"/>
                  </a:cxn>
                </a:cxnLst>
                <a:rect l="0" t="0" r="r" b="b"/>
                <a:pathLst>
                  <a:path w="3615" h="737">
                    <a:moveTo>
                      <a:pt x="0" y="15"/>
                    </a:moveTo>
                    <a:cubicBezTo>
                      <a:pt x="591" y="376"/>
                      <a:pt x="1183" y="737"/>
                      <a:pt x="1785" y="735"/>
                    </a:cubicBezTo>
                    <a:cubicBezTo>
                      <a:pt x="2387" y="733"/>
                      <a:pt x="3001" y="366"/>
                      <a:pt x="3615" y="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1" name="Line 83"/>
              <p:cNvSpPr>
                <a:spLocks noChangeShapeType="1"/>
              </p:cNvSpPr>
              <p:nvPr/>
            </p:nvSpPr>
            <p:spPr bwMode="auto">
              <a:xfrm>
                <a:off x="2072" y="1710"/>
                <a:ext cx="240" cy="120"/>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852" name="Rectangle 84"/>
            <p:cNvSpPr>
              <a:spLocks noChangeArrowheads="1"/>
            </p:cNvSpPr>
            <p:nvPr/>
          </p:nvSpPr>
          <p:spPr bwMode="auto">
            <a:xfrm>
              <a:off x="4320" y="1488"/>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sp>
        <p:nvSpPr>
          <p:cNvPr id="288855" name="Text Box 87"/>
          <p:cNvSpPr txBox="1">
            <a:spLocks noChangeArrowheads="1"/>
          </p:cNvSpPr>
          <p:nvPr/>
        </p:nvSpPr>
        <p:spPr bwMode="auto">
          <a:xfrm>
            <a:off x="747713" y="4249738"/>
            <a:ext cx="2674937"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el-GR" altLang="zh-CN" sz="2400" i="1"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λ</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太小→ </a:t>
            </a:r>
            <a:endPar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ct val="50000"/>
              </a:spcBef>
              <a:defRPr/>
            </a:pPr>
            <a:r>
              <a:rPr kumimoji="1" lang="el-GR" altLang="zh-CN" sz="2400" i="1"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θ</a:t>
            </a: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主极大太密</a:t>
            </a:r>
            <a:endPar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ct val="50000"/>
              </a:spcBef>
              <a:defRPr/>
            </a:pP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普通光栅无法观测</a:t>
            </a:r>
            <a:endParaRPr kumimoji="1" lang="el-GR"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0725" name="组合 1"/>
          <p:cNvGrpSpPr>
            <a:grpSpLocks/>
          </p:cNvGrpSpPr>
          <p:nvPr/>
        </p:nvGrpSpPr>
        <p:grpSpPr bwMode="auto">
          <a:xfrm>
            <a:off x="4154488" y="3552825"/>
            <a:ext cx="4965700" cy="3306763"/>
            <a:chOff x="705338" y="3085279"/>
            <a:chExt cx="4138497" cy="2755305"/>
          </a:xfrm>
        </p:grpSpPr>
        <p:pic>
          <p:nvPicPr>
            <p:cNvPr id="30729" name="Picture 4" descr="单双缝对比"/>
            <p:cNvPicPr>
              <a:picLocks noChangeAspect="1" noChangeArrowheads="1"/>
            </p:cNvPicPr>
            <p:nvPr/>
          </p:nvPicPr>
          <p:blipFill>
            <a:blip r:embed="rId3">
              <a:extLst>
                <a:ext uri="{28A0092B-C50C-407E-A947-70E740481C1C}">
                  <a14:useLocalDpi xmlns:a14="http://schemas.microsoft.com/office/drawing/2010/main" val="0"/>
                </a:ext>
              </a:extLst>
            </a:blip>
            <a:srcRect l="2588" t="3337" r="3546" b="13525"/>
            <a:stretch>
              <a:fillRect/>
            </a:stretch>
          </p:blipFill>
          <p:spPr bwMode="auto">
            <a:xfrm>
              <a:off x="710877" y="3085279"/>
              <a:ext cx="4132958" cy="275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 Box 5"/>
            <p:cNvSpPr txBox="1">
              <a:spLocks noChangeArrowheads="1"/>
            </p:cNvSpPr>
            <p:nvPr/>
          </p:nvSpPr>
          <p:spPr bwMode="auto">
            <a:xfrm>
              <a:off x="706661" y="4490048"/>
              <a:ext cx="1840361" cy="370372"/>
            </a:xfrm>
            <a:prstGeom prst="rect">
              <a:avLst/>
            </a:prstGeom>
            <a:noFill/>
            <a:ln w="9525">
              <a:noFill/>
              <a:miter lim="800000"/>
              <a:headEnd/>
              <a:tailEnd/>
            </a:ln>
            <a:effectLst/>
          </p:spPr>
          <p:txBody>
            <a:bodyPr lIns="91434" tIns="45717" rIns="91434" bIns="45717">
              <a:spAutoFit/>
            </a:bodyPr>
            <a:lstStyle/>
            <a:p>
              <a:pPr>
                <a:spcBef>
                  <a:spcPct val="50000"/>
                </a:spcBef>
                <a:defRPr/>
              </a:pPr>
              <a:r>
                <a:rPr kumimoji="1" lang="zh-CN" altLang="en-US" sz="180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光栅衍射</a:t>
              </a:r>
            </a:p>
          </p:txBody>
        </p:sp>
        <p:sp>
          <p:nvSpPr>
            <p:cNvPr id="89" name="Text Box 6"/>
            <p:cNvSpPr txBox="1">
              <a:spLocks noChangeArrowheads="1"/>
            </p:cNvSpPr>
            <p:nvPr/>
          </p:nvSpPr>
          <p:spPr bwMode="auto">
            <a:xfrm>
              <a:off x="705338" y="3103798"/>
              <a:ext cx="1840361" cy="370372"/>
            </a:xfrm>
            <a:prstGeom prst="rect">
              <a:avLst/>
            </a:prstGeom>
            <a:noFill/>
            <a:ln w="9525">
              <a:noFill/>
              <a:miter lim="800000"/>
              <a:headEnd/>
              <a:tailEnd/>
            </a:ln>
            <a:effectLst/>
          </p:spPr>
          <p:txBody>
            <a:bodyPr lIns="91434" tIns="45717" rIns="91434" bIns="45717">
              <a:spAutoFit/>
            </a:bodyPr>
            <a:lstStyle/>
            <a:p>
              <a:pPr>
                <a:spcBef>
                  <a:spcPct val="50000"/>
                </a:spcBef>
                <a:defRPr/>
              </a:pPr>
              <a:r>
                <a:rPr kumimoji="1" lang="zh-CN" altLang="en-US" sz="180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单缝衍射</a:t>
              </a:r>
            </a:p>
          </p:txBody>
        </p:sp>
      </p:grpSp>
      <p:sp>
        <p:nvSpPr>
          <p:cNvPr id="90" name="Text Box 4"/>
          <p:cNvSpPr txBox="1">
            <a:spLocks noChangeArrowheads="1"/>
          </p:cNvSpPr>
          <p:nvPr/>
        </p:nvSpPr>
        <p:spPr bwMode="auto">
          <a:xfrm>
            <a:off x="755650" y="1778000"/>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光栅方程</a:t>
            </a:r>
          </a:p>
        </p:txBody>
      </p:sp>
      <p:sp>
        <p:nvSpPr>
          <p:cNvPr id="91" name="Text Box 5"/>
          <p:cNvSpPr txBox="1">
            <a:spLocks noChangeArrowheads="1"/>
          </p:cNvSpPr>
          <p:nvPr/>
        </p:nvSpPr>
        <p:spPr bwMode="auto">
          <a:xfrm>
            <a:off x="755650" y="3043238"/>
            <a:ext cx="42672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 </a:t>
            </a:r>
            <a:r>
              <a:rPr kumimoji="1" lang="zh-CN" altLang="en-US"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0.001-0.01</a:t>
            </a: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nm</a:t>
            </a:r>
            <a:endPar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30728" name="Object 54"/>
          <p:cNvGraphicFramePr>
            <a:graphicFrameLocks noChangeAspect="1"/>
          </p:cNvGraphicFramePr>
          <p:nvPr/>
        </p:nvGraphicFramePr>
        <p:xfrm>
          <a:off x="1373188" y="2393950"/>
          <a:ext cx="2249487" cy="476250"/>
        </p:xfrm>
        <a:graphic>
          <a:graphicData uri="http://schemas.openxmlformats.org/presentationml/2006/ole">
            <mc:AlternateContent xmlns:mc="http://schemas.openxmlformats.org/markup-compatibility/2006">
              <mc:Choice xmlns:v="urn:schemas-microsoft-com:vml" Requires="v">
                <p:oleObj spid="_x0000_s30781" name="Equation" r:id="rId4" imgW="868622" imgH="99185" progId="Equation.DSMT4">
                  <p:embed/>
                </p:oleObj>
              </mc:Choice>
              <mc:Fallback>
                <p:oleObj name="Equation" r:id="rId4" imgW="868622" imgH="99185" progId="Equation.DSMT4">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188" y="2393950"/>
                        <a:ext cx="22494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type="title"/>
          </p:nvPr>
        </p:nvSpPr>
        <p:spPr/>
        <p:txBody>
          <a:bodyPr/>
          <a:lstStyle/>
          <a:p>
            <a:pPr>
              <a:defRPr/>
            </a:pPr>
            <a:r>
              <a:rPr lang="en-US" altLang="zh-CN" dirty="0"/>
              <a:t>X</a:t>
            </a:r>
            <a:r>
              <a:rPr lang="zh-CN" altLang="en-US" dirty="0"/>
              <a:t>射线衍射初探</a:t>
            </a:r>
            <a:r>
              <a:rPr lang="en-US" altLang="zh-CN" dirty="0" smtClean="0">
                <a:solidFill>
                  <a:srgbClr val="C00000"/>
                </a:solidFill>
              </a:rPr>
              <a:t>——</a:t>
            </a:r>
            <a:r>
              <a:rPr lang="en-US" altLang="zh-CN" dirty="0">
                <a:solidFill>
                  <a:srgbClr val="C00000"/>
                </a:solidFill>
                <a:effectLst>
                  <a:outerShdw blurRad="38100" dist="38100" dir="2700000" algn="tl">
                    <a:srgbClr val="000000">
                      <a:alpha val="43137"/>
                    </a:srgbClr>
                  </a:outerShdw>
                </a:effectLst>
                <a:latin typeface="微软雅黑" panose="020B0503020204020204" pitchFamily="34" charset="-122"/>
              </a:rPr>
              <a:t>X </a:t>
            </a:r>
            <a:r>
              <a:rPr lang="zh-CN" altLang="en-US" dirty="0">
                <a:solidFill>
                  <a:srgbClr val="C00000"/>
                </a:solidFill>
                <a:effectLst>
                  <a:outerShdw blurRad="38100" dist="38100" dir="2700000" algn="tl">
                    <a:srgbClr val="000000">
                      <a:alpha val="43137"/>
                    </a:srgbClr>
                  </a:outerShdw>
                </a:effectLst>
                <a:latin typeface="微软雅黑" panose="020B0503020204020204" pitchFamily="34" charset="-122"/>
              </a:rPr>
              <a:t>射线的</a:t>
            </a:r>
            <a:r>
              <a:rPr lang="zh-CN" altLang="en-US" dirty="0" smtClean="0">
                <a:solidFill>
                  <a:srgbClr val="C00000"/>
                </a:solidFill>
                <a:effectLst>
                  <a:outerShdw blurRad="38100" dist="38100" dir="2700000" algn="tl">
                    <a:srgbClr val="000000">
                      <a:alpha val="43137"/>
                    </a:srgbClr>
                  </a:outerShdw>
                </a:effectLst>
                <a:latin typeface="微软雅黑" panose="020B0503020204020204" pitchFamily="34" charset="-122"/>
              </a:rPr>
              <a:t>产生</a:t>
            </a:r>
            <a:endParaRPr kumimoji="1" lang="zh-CN" dirty="0"/>
          </a:p>
        </p:txBody>
      </p:sp>
      <p:sp>
        <p:nvSpPr>
          <p:cNvPr id="288772" name="Text Box 4"/>
          <p:cNvSpPr txBox="1">
            <a:spLocks noChangeArrowheads="1"/>
          </p:cNvSpPr>
          <p:nvPr/>
        </p:nvSpPr>
        <p:spPr bwMode="auto">
          <a:xfrm>
            <a:off x="755650" y="1778000"/>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光栅方程</a:t>
            </a:r>
          </a:p>
        </p:txBody>
      </p:sp>
      <p:sp>
        <p:nvSpPr>
          <p:cNvPr id="288773" name="Text Box 5"/>
          <p:cNvSpPr txBox="1">
            <a:spLocks noChangeArrowheads="1"/>
          </p:cNvSpPr>
          <p:nvPr/>
        </p:nvSpPr>
        <p:spPr bwMode="auto">
          <a:xfrm>
            <a:off x="755650" y="3043238"/>
            <a:ext cx="42672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 </a:t>
            </a:r>
            <a:r>
              <a:rPr kumimoji="1" lang="zh-CN" altLang="en-US"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0.001-0.01</a:t>
            </a: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nm</a:t>
            </a:r>
            <a:endPar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4" name="Line 6"/>
          <p:cNvSpPr>
            <a:spLocks noChangeShapeType="1"/>
          </p:cNvSpPr>
          <p:nvPr/>
        </p:nvSpPr>
        <p:spPr bwMode="auto">
          <a:xfrm>
            <a:off x="4787900" y="5461000"/>
            <a:ext cx="1612900" cy="0"/>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1750" name="Group 7"/>
          <p:cNvGrpSpPr>
            <a:grpSpLocks/>
          </p:cNvGrpSpPr>
          <p:nvPr/>
        </p:nvGrpSpPr>
        <p:grpSpPr bwMode="auto">
          <a:xfrm>
            <a:off x="6550025" y="5299075"/>
            <a:ext cx="1616075" cy="584200"/>
            <a:chOff x="3262" y="3380"/>
            <a:chExt cx="1018" cy="368"/>
          </a:xfrm>
        </p:grpSpPr>
        <p:sp>
          <p:nvSpPr>
            <p:cNvPr id="288776" name="Line 8"/>
            <p:cNvSpPr>
              <a:spLocks noChangeShapeType="1"/>
            </p:cNvSpPr>
            <p:nvPr/>
          </p:nvSpPr>
          <p:spPr bwMode="auto">
            <a:xfrm flipV="1">
              <a:off x="3264" y="3380"/>
              <a:ext cx="840" cy="99"/>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7" name="Line 9"/>
            <p:cNvSpPr>
              <a:spLocks noChangeShapeType="1"/>
            </p:cNvSpPr>
            <p:nvPr/>
          </p:nvSpPr>
          <p:spPr bwMode="auto">
            <a:xfrm flipV="1">
              <a:off x="3262" y="3491"/>
              <a:ext cx="962" cy="1"/>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8" name="Line 10"/>
            <p:cNvSpPr>
              <a:spLocks noChangeShapeType="1"/>
            </p:cNvSpPr>
            <p:nvPr/>
          </p:nvSpPr>
          <p:spPr bwMode="auto">
            <a:xfrm>
              <a:off x="3264" y="3500"/>
              <a:ext cx="720" cy="97"/>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9" name="Line 11"/>
            <p:cNvSpPr>
              <a:spLocks noChangeShapeType="1"/>
            </p:cNvSpPr>
            <p:nvPr/>
          </p:nvSpPr>
          <p:spPr bwMode="auto">
            <a:xfrm>
              <a:off x="3262" y="3522"/>
              <a:ext cx="1018" cy="226"/>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780" name="Rectangle 12"/>
          <p:cNvSpPr>
            <a:spLocks noChangeArrowheads="1"/>
          </p:cNvSpPr>
          <p:nvPr/>
        </p:nvSpPr>
        <p:spPr bwMode="auto">
          <a:xfrm>
            <a:off x="4521200" y="5114925"/>
            <a:ext cx="812800"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p>
        </p:txBody>
      </p:sp>
      <p:grpSp>
        <p:nvGrpSpPr>
          <p:cNvPr id="31752" name="Group 13"/>
          <p:cNvGrpSpPr>
            <a:grpSpLocks/>
          </p:cNvGrpSpPr>
          <p:nvPr/>
        </p:nvGrpSpPr>
        <p:grpSpPr bwMode="auto">
          <a:xfrm>
            <a:off x="5067300" y="4605338"/>
            <a:ext cx="952500" cy="1295400"/>
            <a:chOff x="2328" y="2943"/>
            <a:chExt cx="600" cy="816"/>
          </a:xfrm>
        </p:grpSpPr>
        <p:sp>
          <p:nvSpPr>
            <p:cNvPr id="288782" name="Rectangle 14"/>
            <p:cNvSpPr>
              <a:spLocks noChangeArrowheads="1"/>
            </p:cNvSpPr>
            <p:nvPr/>
          </p:nvSpPr>
          <p:spPr bwMode="auto">
            <a:xfrm>
              <a:off x="2552" y="3212"/>
              <a:ext cx="160" cy="249"/>
            </a:xfrm>
            <a:prstGeom prst="rect">
              <a:avLst/>
            </a:prstGeom>
            <a:solidFill>
              <a:schemeClr val="tx1"/>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3" name="Rectangle 15"/>
            <p:cNvSpPr>
              <a:spLocks noChangeArrowheads="1"/>
            </p:cNvSpPr>
            <p:nvPr/>
          </p:nvSpPr>
          <p:spPr bwMode="auto">
            <a:xfrm>
              <a:off x="2552" y="3510"/>
              <a:ext cx="160" cy="249"/>
            </a:xfrm>
            <a:prstGeom prst="rect">
              <a:avLst/>
            </a:prstGeom>
            <a:solidFill>
              <a:schemeClr val="tx1"/>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4" name="Rectangle 16"/>
            <p:cNvSpPr>
              <a:spLocks noChangeArrowheads="1"/>
            </p:cNvSpPr>
            <p:nvPr/>
          </p:nvSpPr>
          <p:spPr bwMode="auto">
            <a:xfrm>
              <a:off x="2328" y="2943"/>
              <a:ext cx="600"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准直缝</a:t>
              </a:r>
            </a:p>
          </p:txBody>
        </p:sp>
      </p:grpSp>
      <p:grpSp>
        <p:nvGrpSpPr>
          <p:cNvPr id="31753" name="Group 17"/>
          <p:cNvGrpSpPr>
            <a:grpSpLocks/>
          </p:cNvGrpSpPr>
          <p:nvPr/>
        </p:nvGrpSpPr>
        <p:grpSpPr bwMode="auto">
          <a:xfrm>
            <a:off x="6083300" y="4643438"/>
            <a:ext cx="571500" cy="1243012"/>
            <a:chOff x="2968" y="2967"/>
            <a:chExt cx="360" cy="783"/>
          </a:xfrm>
        </p:grpSpPr>
        <p:sp>
          <p:nvSpPr>
            <p:cNvPr id="288786" name="Line 18"/>
            <p:cNvSpPr>
              <a:spLocks noChangeShapeType="1"/>
            </p:cNvSpPr>
            <p:nvPr/>
          </p:nvSpPr>
          <p:spPr bwMode="auto">
            <a:xfrm>
              <a:off x="3046" y="3208"/>
              <a:ext cx="0" cy="344"/>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7" name="Line 19"/>
            <p:cNvSpPr>
              <a:spLocks noChangeShapeType="1"/>
            </p:cNvSpPr>
            <p:nvPr/>
          </p:nvSpPr>
          <p:spPr bwMode="auto">
            <a:xfrm>
              <a:off x="3180" y="3388"/>
              <a:ext cx="0" cy="362"/>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8" name="Line 20"/>
            <p:cNvSpPr>
              <a:spLocks noChangeShapeType="1"/>
            </p:cNvSpPr>
            <p:nvPr/>
          </p:nvSpPr>
          <p:spPr bwMode="auto">
            <a:xfrm>
              <a:off x="3040" y="3204"/>
              <a:ext cx="136" cy="18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9" name="Line 21"/>
            <p:cNvSpPr>
              <a:spLocks noChangeShapeType="1"/>
            </p:cNvSpPr>
            <p:nvPr/>
          </p:nvSpPr>
          <p:spPr bwMode="auto">
            <a:xfrm>
              <a:off x="3046" y="3544"/>
              <a:ext cx="124" cy="198"/>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0" name="Line 22"/>
            <p:cNvSpPr>
              <a:spLocks noChangeShapeType="1"/>
            </p:cNvSpPr>
            <p:nvPr/>
          </p:nvSpPr>
          <p:spPr bwMode="auto">
            <a:xfrm>
              <a:off x="3260" y="3378"/>
              <a:ext cx="0" cy="362"/>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1" name="Line 23"/>
            <p:cNvSpPr>
              <a:spLocks noChangeShapeType="1"/>
            </p:cNvSpPr>
            <p:nvPr/>
          </p:nvSpPr>
          <p:spPr bwMode="auto">
            <a:xfrm>
              <a:off x="3112" y="3200"/>
              <a:ext cx="148" cy="18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2" name="Line 24"/>
            <p:cNvSpPr>
              <a:spLocks noChangeShapeType="1"/>
            </p:cNvSpPr>
            <p:nvPr/>
          </p:nvSpPr>
          <p:spPr bwMode="auto">
            <a:xfrm>
              <a:off x="3040" y="3206"/>
              <a:ext cx="80" cy="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3" name="Line 25"/>
            <p:cNvSpPr>
              <a:spLocks noChangeShapeType="1"/>
            </p:cNvSpPr>
            <p:nvPr/>
          </p:nvSpPr>
          <p:spPr bwMode="auto">
            <a:xfrm>
              <a:off x="3180" y="3742"/>
              <a:ext cx="80" cy="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4" name="Line 26"/>
            <p:cNvSpPr>
              <a:spLocks noChangeShapeType="1"/>
            </p:cNvSpPr>
            <p:nvPr/>
          </p:nvSpPr>
          <p:spPr bwMode="auto">
            <a:xfrm>
              <a:off x="3184" y="3390"/>
              <a:ext cx="80" cy="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5" name="Rectangle 27"/>
            <p:cNvSpPr>
              <a:spLocks noChangeArrowheads="1"/>
            </p:cNvSpPr>
            <p:nvPr/>
          </p:nvSpPr>
          <p:spPr bwMode="auto">
            <a:xfrm>
              <a:off x="2968" y="2967"/>
              <a:ext cx="360"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a:t>
              </a:r>
              <a:endParaRPr kumimoji="1" lang="zh-CN" altLang="en-US" sz="1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754" name="Group 28"/>
          <p:cNvGrpSpPr>
            <a:grpSpLocks/>
          </p:cNvGrpSpPr>
          <p:nvPr/>
        </p:nvGrpSpPr>
        <p:grpSpPr bwMode="auto">
          <a:xfrm>
            <a:off x="7670800" y="4475163"/>
            <a:ext cx="1403350" cy="1427162"/>
            <a:chOff x="3968" y="2861"/>
            <a:chExt cx="884" cy="899"/>
          </a:xfrm>
        </p:grpSpPr>
        <p:sp>
          <p:nvSpPr>
            <p:cNvPr id="288797" name="Rectangle 29"/>
            <p:cNvSpPr>
              <a:spLocks noChangeArrowheads="1"/>
            </p:cNvSpPr>
            <p:nvPr/>
          </p:nvSpPr>
          <p:spPr bwMode="auto">
            <a:xfrm>
              <a:off x="4080" y="3176"/>
              <a:ext cx="19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798" name="Rectangle 30"/>
            <p:cNvSpPr>
              <a:spLocks noChangeArrowheads="1"/>
            </p:cNvSpPr>
            <p:nvPr/>
          </p:nvSpPr>
          <p:spPr bwMode="auto">
            <a:xfrm>
              <a:off x="4200" y="3296"/>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799" name="Rectangle 31"/>
            <p:cNvSpPr>
              <a:spLocks noChangeArrowheads="1"/>
            </p:cNvSpPr>
            <p:nvPr/>
          </p:nvSpPr>
          <p:spPr bwMode="auto">
            <a:xfrm>
              <a:off x="3968" y="3408"/>
              <a:ext cx="16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1" lang="en-US" altLang="zh-CN" sz="10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0" name="Rectangle 32"/>
            <p:cNvSpPr>
              <a:spLocks noChangeArrowheads="1"/>
            </p:cNvSpPr>
            <p:nvPr/>
          </p:nvSpPr>
          <p:spPr bwMode="auto">
            <a:xfrm>
              <a:off x="4261" y="3552"/>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801" name="Rectangle 33"/>
            <p:cNvSpPr>
              <a:spLocks noChangeArrowheads="1"/>
            </p:cNvSpPr>
            <p:nvPr/>
          </p:nvSpPr>
          <p:spPr bwMode="auto">
            <a:xfrm>
              <a:off x="4212" y="2861"/>
              <a:ext cx="64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zh-CN" altLang="en-US" sz="20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劳厄斑</a:t>
              </a:r>
            </a:p>
          </p:txBody>
        </p:sp>
      </p:grpSp>
      <p:grpSp>
        <p:nvGrpSpPr>
          <p:cNvPr id="31755" name="Group 34"/>
          <p:cNvGrpSpPr>
            <a:grpSpLocks/>
          </p:cNvGrpSpPr>
          <p:nvPr/>
        </p:nvGrpSpPr>
        <p:grpSpPr bwMode="auto">
          <a:xfrm>
            <a:off x="7594600" y="4505325"/>
            <a:ext cx="777875" cy="2163763"/>
            <a:chOff x="3920" y="2880"/>
            <a:chExt cx="490" cy="1363"/>
          </a:xfrm>
        </p:grpSpPr>
        <p:sp>
          <p:nvSpPr>
            <p:cNvPr id="288803" name="Line 35"/>
            <p:cNvSpPr>
              <a:spLocks noChangeShapeType="1"/>
            </p:cNvSpPr>
            <p:nvPr/>
          </p:nvSpPr>
          <p:spPr bwMode="auto">
            <a:xfrm>
              <a:off x="3920" y="2880"/>
              <a:ext cx="0" cy="877"/>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4" name="Line 36"/>
            <p:cNvSpPr>
              <a:spLocks noChangeShapeType="1"/>
            </p:cNvSpPr>
            <p:nvPr/>
          </p:nvSpPr>
          <p:spPr bwMode="auto">
            <a:xfrm>
              <a:off x="4410" y="3378"/>
              <a:ext cx="0" cy="865"/>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5" name="Line 37"/>
            <p:cNvSpPr>
              <a:spLocks noChangeShapeType="1"/>
            </p:cNvSpPr>
            <p:nvPr/>
          </p:nvSpPr>
          <p:spPr bwMode="auto">
            <a:xfrm>
              <a:off x="3922" y="2882"/>
              <a:ext cx="488" cy="489"/>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6" name="Line 38"/>
            <p:cNvSpPr>
              <a:spLocks noChangeShapeType="1"/>
            </p:cNvSpPr>
            <p:nvPr/>
          </p:nvSpPr>
          <p:spPr bwMode="auto">
            <a:xfrm>
              <a:off x="3922" y="3746"/>
              <a:ext cx="488" cy="489"/>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807" name="Text Box 39"/>
          <p:cNvSpPr txBox="1">
            <a:spLocks noChangeArrowheads="1"/>
          </p:cNvSpPr>
          <p:nvPr/>
        </p:nvSpPr>
        <p:spPr bwMode="auto">
          <a:xfrm>
            <a:off x="774700" y="5146675"/>
            <a:ext cx="3565525"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150000"/>
              </a:lnSpc>
              <a:spcBef>
                <a:spcPct val="50000"/>
              </a:spcBef>
              <a:defRPr/>
            </a:pP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用天然晶体作为光栅，证实了</a:t>
            </a:r>
            <a:r>
              <a:rPr kumimoji="1"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射线的波动性，同时发展出鉴定晶体结构的普遍方法</a:t>
            </a:r>
          </a:p>
        </p:txBody>
      </p:sp>
      <p:sp>
        <p:nvSpPr>
          <p:cNvPr id="288808" name="Text Box 40"/>
          <p:cNvSpPr txBox="1">
            <a:spLocks noChangeArrowheads="1"/>
          </p:cNvSpPr>
          <p:nvPr/>
        </p:nvSpPr>
        <p:spPr bwMode="auto">
          <a:xfrm>
            <a:off x="755650" y="4516438"/>
            <a:ext cx="40925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劳厄（</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Laue</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）实验（</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nvGrpSpPr>
          <p:cNvPr id="31758" name="Group 41"/>
          <p:cNvGrpSpPr>
            <a:grpSpLocks/>
          </p:cNvGrpSpPr>
          <p:nvPr/>
        </p:nvGrpSpPr>
        <p:grpSpPr bwMode="auto">
          <a:xfrm>
            <a:off x="4419600" y="1684338"/>
            <a:ext cx="4724400" cy="1816100"/>
            <a:chOff x="1632" y="1208"/>
            <a:chExt cx="2976" cy="1144"/>
          </a:xfrm>
        </p:grpSpPr>
        <p:grpSp>
          <p:nvGrpSpPr>
            <p:cNvPr id="31761" name="Group 42"/>
            <p:cNvGrpSpPr>
              <a:grpSpLocks/>
            </p:cNvGrpSpPr>
            <p:nvPr/>
          </p:nvGrpSpPr>
          <p:grpSpPr bwMode="auto">
            <a:xfrm>
              <a:off x="1632" y="1208"/>
              <a:ext cx="2922" cy="1144"/>
              <a:chOff x="1384" y="1536"/>
              <a:chExt cx="2922" cy="1144"/>
            </a:xfrm>
          </p:grpSpPr>
          <p:sp>
            <p:nvSpPr>
              <p:cNvPr id="288811" name="Line 43"/>
              <p:cNvSpPr>
                <a:spLocks noChangeShapeType="1"/>
              </p:cNvSpPr>
              <p:nvPr/>
            </p:nvSpPr>
            <p:spPr bwMode="auto">
              <a:xfrm>
                <a:off x="1826" y="1919"/>
                <a:ext cx="0" cy="192"/>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2" name="Line 44"/>
              <p:cNvSpPr>
                <a:spLocks noChangeShapeType="1"/>
              </p:cNvSpPr>
              <p:nvPr/>
            </p:nvSpPr>
            <p:spPr bwMode="auto">
              <a:xfrm>
                <a:off x="3818" y="1919"/>
                <a:ext cx="0" cy="193"/>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3" name="Line 45"/>
              <p:cNvSpPr>
                <a:spLocks noChangeShapeType="1"/>
              </p:cNvSpPr>
              <p:nvPr/>
            </p:nvSpPr>
            <p:spPr bwMode="auto">
              <a:xfrm>
                <a:off x="1774"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4" name="Line 46"/>
              <p:cNvSpPr>
                <a:spLocks noChangeShapeType="1"/>
              </p:cNvSpPr>
              <p:nvPr/>
            </p:nvSpPr>
            <p:spPr bwMode="auto">
              <a:xfrm>
                <a:off x="1754" y="2119"/>
                <a:ext cx="388"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5" name="Line 47"/>
              <p:cNvSpPr>
                <a:spLocks noChangeShapeType="1"/>
              </p:cNvSpPr>
              <p:nvPr/>
            </p:nvSpPr>
            <p:spPr bwMode="auto">
              <a:xfrm>
                <a:off x="3570"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6" name="Line 48"/>
              <p:cNvSpPr>
                <a:spLocks noChangeShapeType="1"/>
              </p:cNvSpPr>
              <p:nvPr/>
            </p:nvSpPr>
            <p:spPr bwMode="auto">
              <a:xfrm>
                <a:off x="3576" y="2111"/>
                <a:ext cx="370"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7" name="Arc 49"/>
              <p:cNvSpPr>
                <a:spLocks/>
              </p:cNvSpPr>
              <p:nvPr/>
            </p:nvSpPr>
            <p:spPr bwMode="auto">
              <a:xfrm flipH="1">
                <a:off x="1694" y="1919"/>
                <a:ext cx="80"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8" name="Arc 50"/>
              <p:cNvSpPr>
                <a:spLocks/>
              </p:cNvSpPr>
              <p:nvPr/>
            </p:nvSpPr>
            <p:spPr bwMode="auto">
              <a:xfrm flipH="1" flipV="1">
                <a:off x="1694" y="2013"/>
                <a:ext cx="73"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9" name="Arc 51"/>
              <p:cNvSpPr>
                <a:spLocks/>
              </p:cNvSpPr>
              <p:nvPr/>
            </p:nvSpPr>
            <p:spPr bwMode="auto">
              <a:xfrm>
                <a:off x="3914" y="1911"/>
                <a:ext cx="96"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0" name="Arc 52"/>
              <p:cNvSpPr>
                <a:spLocks/>
              </p:cNvSpPr>
              <p:nvPr/>
            </p:nvSpPr>
            <p:spPr bwMode="auto">
              <a:xfrm flipV="1">
                <a:off x="3922" y="2005"/>
                <a:ext cx="88"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1" name="Line 53"/>
              <p:cNvSpPr>
                <a:spLocks noChangeShapeType="1"/>
              </p:cNvSpPr>
              <p:nvPr/>
            </p:nvSpPr>
            <p:spPr bwMode="auto">
              <a:xfrm>
                <a:off x="1392" y="2015"/>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2" name="Line 54"/>
              <p:cNvSpPr>
                <a:spLocks noChangeShapeType="1"/>
              </p:cNvSpPr>
              <p:nvPr/>
            </p:nvSpPr>
            <p:spPr bwMode="auto">
              <a:xfrm>
                <a:off x="4010" y="2007"/>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3" name="Oval 55"/>
              <p:cNvSpPr>
                <a:spLocks noChangeArrowheads="1"/>
              </p:cNvSpPr>
              <p:nvPr/>
            </p:nvSpPr>
            <p:spPr bwMode="auto">
              <a:xfrm>
                <a:off x="2558" y="1989"/>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4" name="Oval 56"/>
              <p:cNvSpPr>
                <a:spLocks noChangeArrowheads="1"/>
              </p:cNvSpPr>
              <p:nvPr/>
            </p:nvSpPr>
            <p:spPr bwMode="auto">
              <a:xfrm>
                <a:off x="2558" y="2025"/>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5" name="Line 57"/>
              <p:cNvSpPr>
                <a:spLocks noChangeShapeType="1"/>
              </p:cNvSpPr>
              <p:nvPr/>
            </p:nvSpPr>
            <p:spPr bwMode="auto">
              <a:xfrm>
                <a:off x="1826" y="1983"/>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6" name="Line 58"/>
              <p:cNvSpPr>
                <a:spLocks noChangeShapeType="1"/>
              </p:cNvSpPr>
              <p:nvPr/>
            </p:nvSpPr>
            <p:spPr bwMode="auto">
              <a:xfrm>
                <a:off x="1833" y="2057"/>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7" name="Line 59"/>
              <p:cNvSpPr>
                <a:spLocks noChangeShapeType="1"/>
              </p:cNvSpPr>
              <p:nvPr/>
            </p:nvSpPr>
            <p:spPr bwMode="auto">
              <a:xfrm>
                <a:off x="2998" y="1975"/>
                <a:ext cx="820"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8" name="Line 60"/>
              <p:cNvSpPr>
                <a:spLocks noChangeShapeType="1"/>
              </p:cNvSpPr>
              <p:nvPr/>
            </p:nvSpPr>
            <p:spPr bwMode="auto">
              <a:xfrm>
                <a:off x="2898" y="187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9" name="Line 61"/>
              <p:cNvSpPr>
                <a:spLocks noChangeShapeType="1"/>
              </p:cNvSpPr>
              <p:nvPr/>
            </p:nvSpPr>
            <p:spPr bwMode="auto">
              <a:xfrm>
                <a:off x="2850" y="191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0" name="Line 62"/>
              <p:cNvSpPr>
                <a:spLocks noChangeShapeType="1"/>
              </p:cNvSpPr>
              <p:nvPr/>
            </p:nvSpPr>
            <p:spPr bwMode="auto">
              <a:xfrm flipV="1">
                <a:off x="2848" y="1875"/>
                <a:ext cx="60" cy="5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1" name="Line 63"/>
              <p:cNvSpPr>
                <a:spLocks noChangeShapeType="1"/>
              </p:cNvSpPr>
              <p:nvPr/>
            </p:nvSpPr>
            <p:spPr bwMode="auto">
              <a:xfrm flipV="1">
                <a:off x="3066" y="2111"/>
                <a:ext cx="48" cy="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2" name="Line 64"/>
              <p:cNvSpPr>
                <a:spLocks noChangeShapeType="1"/>
              </p:cNvSpPr>
              <p:nvPr/>
            </p:nvSpPr>
            <p:spPr bwMode="auto">
              <a:xfrm>
                <a:off x="3066" y="2039"/>
                <a:ext cx="75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3" name="Line 65"/>
              <p:cNvSpPr>
                <a:spLocks noChangeShapeType="1"/>
              </p:cNvSpPr>
              <p:nvPr/>
            </p:nvSpPr>
            <p:spPr bwMode="auto">
              <a:xfrm>
                <a:off x="2850" y="1919"/>
                <a:ext cx="96"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4" name="Line 66"/>
              <p:cNvSpPr>
                <a:spLocks noChangeShapeType="1"/>
              </p:cNvSpPr>
              <p:nvPr/>
            </p:nvSpPr>
            <p:spPr bwMode="auto">
              <a:xfrm>
                <a:off x="2898" y="1959"/>
                <a:ext cx="64"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5" name="Line 67"/>
              <p:cNvSpPr>
                <a:spLocks noChangeShapeType="1"/>
              </p:cNvSpPr>
              <p:nvPr/>
            </p:nvSpPr>
            <p:spPr bwMode="auto">
              <a:xfrm>
                <a:off x="2930" y="2007"/>
                <a:ext cx="88"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6" name="Line 68"/>
              <p:cNvSpPr>
                <a:spLocks noChangeShapeType="1"/>
              </p:cNvSpPr>
              <p:nvPr/>
            </p:nvSpPr>
            <p:spPr bwMode="auto">
              <a:xfrm flipV="1">
                <a:off x="2986" y="2055"/>
                <a:ext cx="64"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7" name="Line 69"/>
              <p:cNvSpPr>
                <a:spLocks noChangeShapeType="1"/>
              </p:cNvSpPr>
              <p:nvPr/>
            </p:nvSpPr>
            <p:spPr bwMode="auto">
              <a:xfrm flipV="1">
                <a:off x="3042" y="2087"/>
                <a:ext cx="48" cy="16"/>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8" name="Oval 70"/>
              <p:cNvSpPr>
                <a:spLocks noChangeArrowheads="1"/>
              </p:cNvSpPr>
              <p:nvPr/>
            </p:nvSpPr>
            <p:spPr bwMode="auto">
              <a:xfrm>
                <a:off x="2666" y="1983"/>
                <a:ext cx="96" cy="96"/>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9" name="Line 71"/>
              <p:cNvSpPr>
                <a:spLocks noChangeShapeType="1"/>
              </p:cNvSpPr>
              <p:nvPr/>
            </p:nvSpPr>
            <p:spPr bwMode="auto">
              <a:xfrm>
                <a:off x="2680" y="2031"/>
                <a:ext cx="7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0" name="Line 72"/>
              <p:cNvSpPr>
                <a:spLocks noChangeShapeType="1"/>
              </p:cNvSpPr>
              <p:nvPr/>
            </p:nvSpPr>
            <p:spPr bwMode="auto">
              <a:xfrm>
                <a:off x="2780" y="2031"/>
                <a:ext cx="158" cy="0"/>
              </a:xfrm>
              <a:prstGeom prst="line">
                <a:avLst/>
              </a:prstGeom>
              <a:noFill/>
              <a:ln w="34925">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1" name="Line 73"/>
              <p:cNvSpPr>
                <a:spLocks noChangeShapeType="1"/>
              </p:cNvSpPr>
              <p:nvPr/>
            </p:nvSpPr>
            <p:spPr bwMode="auto">
              <a:xfrm flipH="1">
                <a:off x="2616" y="2044"/>
                <a:ext cx="328" cy="521"/>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2" name="Line 74"/>
              <p:cNvSpPr>
                <a:spLocks noChangeShapeType="1"/>
              </p:cNvSpPr>
              <p:nvPr/>
            </p:nvSpPr>
            <p:spPr bwMode="auto">
              <a:xfrm>
                <a:off x="2946" y="2040"/>
                <a:ext cx="86" cy="533"/>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3" name="Line 75"/>
              <p:cNvSpPr>
                <a:spLocks noChangeShapeType="1"/>
              </p:cNvSpPr>
              <p:nvPr/>
            </p:nvSpPr>
            <p:spPr bwMode="auto">
              <a:xfrm flipH="1">
                <a:off x="2818" y="2032"/>
                <a:ext cx="132" cy="539"/>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4" name="Rectangle 76"/>
              <p:cNvSpPr>
                <a:spLocks noChangeArrowheads="1"/>
              </p:cNvSpPr>
              <p:nvPr/>
            </p:nvSpPr>
            <p:spPr bwMode="auto">
              <a:xfrm>
                <a:off x="1392" y="1742"/>
                <a:ext cx="216"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845" name="Rectangle 77"/>
              <p:cNvSpPr>
                <a:spLocks noChangeArrowheads="1"/>
              </p:cNvSpPr>
              <p:nvPr/>
            </p:nvSpPr>
            <p:spPr bwMode="auto">
              <a:xfrm>
                <a:off x="2538" y="1776"/>
                <a:ext cx="22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a:t>
                </a:r>
              </a:p>
            </p:txBody>
          </p:sp>
          <p:sp>
            <p:nvSpPr>
              <p:cNvPr id="288846" name="Rectangle 78"/>
              <p:cNvSpPr>
                <a:spLocks noChangeArrowheads="1"/>
              </p:cNvSpPr>
              <p:nvPr/>
            </p:nvSpPr>
            <p:spPr bwMode="auto">
              <a:xfrm>
                <a:off x="2854" y="1680"/>
                <a:ext cx="216" cy="176"/>
              </a:xfrm>
              <a:prstGeom prst="rect">
                <a:avLst/>
              </a:prstGeom>
              <a:noFill/>
              <a:ln w="349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p>
            </p:txBody>
          </p:sp>
          <p:sp>
            <p:nvSpPr>
              <p:cNvPr id="288847" name="Rectangle 79"/>
              <p:cNvSpPr>
                <a:spLocks noChangeArrowheads="1"/>
              </p:cNvSpPr>
              <p:nvPr/>
            </p:nvSpPr>
            <p:spPr bwMode="auto">
              <a:xfrm>
                <a:off x="3090" y="2432"/>
                <a:ext cx="50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p>
            </p:txBody>
          </p:sp>
          <p:sp>
            <p:nvSpPr>
              <p:cNvPr id="288848" name="Text Box 80"/>
              <p:cNvSpPr txBox="1">
                <a:spLocks noChangeArrowheads="1"/>
              </p:cNvSpPr>
              <p:nvPr/>
            </p:nvSpPr>
            <p:spPr bwMode="auto">
              <a:xfrm>
                <a:off x="1384" y="1536"/>
                <a:ext cx="776"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射线管</a:t>
                </a:r>
                <a:endParaRPr kumimoji="1"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9" name="Freeform 81"/>
              <p:cNvSpPr>
                <a:spLocks/>
              </p:cNvSpPr>
              <p:nvPr/>
            </p:nvSpPr>
            <p:spPr bwMode="auto">
              <a:xfrm>
                <a:off x="2138" y="1632"/>
                <a:ext cx="1440" cy="288"/>
              </a:xfrm>
              <a:custGeom>
                <a:avLst/>
                <a:gdLst>
                  <a:gd name="T0" fmla="*/ 0 w 3600"/>
                  <a:gd name="T1" fmla="*/ 720 h 720"/>
                  <a:gd name="T2" fmla="*/ 1905 w 3600"/>
                  <a:gd name="T3" fmla="*/ 0 h 720"/>
                  <a:gd name="T4" fmla="*/ 3600 w 3600"/>
                  <a:gd name="T5" fmla="*/ 720 h 720"/>
                </a:gdLst>
                <a:ahLst/>
                <a:cxnLst>
                  <a:cxn ang="0">
                    <a:pos x="T0" y="T1"/>
                  </a:cxn>
                  <a:cxn ang="0">
                    <a:pos x="T2" y="T3"/>
                  </a:cxn>
                  <a:cxn ang="0">
                    <a:pos x="T4" y="T5"/>
                  </a:cxn>
                </a:cxnLst>
                <a:rect l="0" t="0" r="r" b="b"/>
                <a:pathLst>
                  <a:path w="3600" h="720">
                    <a:moveTo>
                      <a:pt x="0" y="720"/>
                    </a:moveTo>
                    <a:cubicBezTo>
                      <a:pt x="652" y="360"/>
                      <a:pt x="1305" y="0"/>
                      <a:pt x="1905" y="0"/>
                    </a:cubicBezTo>
                    <a:cubicBezTo>
                      <a:pt x="2505" y="0"/>
                      <a:pt x="3318" y="600"/>
                      <a:pt x="3600" y="72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0" name="Freeform 82"/>
              <p:cNvSpPr>
                <a:spLocks/>
              </p:cNvSpPr>
              <p:nvPr/>
            </p:nvSpPr>
            <p:spPr bwMode="auto">
              <a:xfrm>
                <a:off x="2138" y="2112"/>
                <a:ext cx="1446" cy="295"/>
              </a:xfrm>
              <a:custGeom>
                <a:avLst/>
                <a:gdLst>
                  <a:gd name="T0" fmla="*/ 0 w 3615"/>
                  <a:gd name="T1" fmla="*/ 15 h 737"/>
                  <a:gd name="T2" fmla="*/ 1785 w 3615"/>
                  <a:gd name="T3" fmla="*/ 735 h 737"/>
                  <a:gd name="T4" fmla="*/ 3615 w 3615"/>
                  <a:gd name="T5" fmla="*/ 0 h 737"/>
                </a:gdLst>
                <a:ahLst/>
                <a:cxnLst>
                  <a:cxn ang="0">
                    <a:pos x="T0" y="T1"/>
                  </a:cxn>
                  <a:cxn ang="0">
                    <a:pos x="T2" y="T3"/>
                  </a:cxn>
                  <a:cxn ang="0">
                    <a:pos x="T4" y="T5"/>
                  </a:cxn>
                </a:cxnLst>
                <a:rect l="0" t="0" r="r" b="b"/>
                <a:pathLst>
                  <a:path w="3615" h="737">
                    <a:moveTo>
                      <a:pt x="0" y="15"/>
                    </a:moveTo>
                    <a:cubicBezTo>
                      <a:pt x="591" y="376"/>
                      <a:pt x="1183" y="737"/>
                      <a:pt x="1785" y="735"/>
                    </a:cubicBezTo>
                    <a:cubicBezTo>
                      <a:pt x="2387" y="733"/>
                      <a:pt x="3001" y="366"/>
                      <a:pt x="3615" y="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1" name="Line 83"/>
              <p:cNvSpPr>
                <a:spLocks noChangeShapeType="1"/>
              </p:cNvSpPr>
              <p:nvPr/>
            </p:nvSpPr>
            <p:spPr bwMode="auto">
              <a:xfrm>
                <a:off x="2072" y="1710"/>
                <a:ext cx="240" cy="120"/>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852" name="Rectangle 84"/>
            <p:cNvSpPr>
              <a:spLocks noChangeArrowheads="1"/>
            </p:cNvSpPr>
            <p:nvPr/>
          </p:nvSpPr>
          <p:spPr bwMode="auto">
            <a:xfrm>
              <a:off x="4320" y="1488"/>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sp>
        <p:nvSpPr>
          <p:cNvPr id="288855" name="Text Box 87"/>
          <p:cNvSpPr txBox="1">
            <a:spLocks noChangeArrowheads="1"/>
          </p:cNvSpPr>
          <p:nvPr/>
        </p:nvSpPr>
        <p:spPr bwMode="auto">
          <a:xfrm>
            <a:off x="755650" y="3825875"/>
            <a:ext cx="7797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en-US" altLang="zh-CN" sz="2400" i="1"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d</a:t>
            </a:r>
            <a:r>
              <a:rPr kumimoji="1" lang="zh-CN" altLang="en-US" sz="2400" i="1"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足够小 </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 </a:t>
            </a:r>
            <a:r>
              <a:rPr kumimoji="1" lang="el-GR" altLang="zh-CN" sz="2400" i="1"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θ</a:t>
            </a:r>
            <a:r>
              <a:rPr kumimoji="1" lang="en-US" altLang="zh-CN"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较大，可能观测到明显</a:t>
            </a:r>
            <a:r>
              <a:rPr kumimoji="1" lang="en-US" altLang="zh-CN"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X </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射线衍射</a:t>
            </a:r>
            <a:endParaRPr kumimoji="1" lang="el-GR" altLang="zh-CN"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endParaRPr>
          </a:p>
        </p:txBody>
      </p:sp>
      <p:graphicFrame>
        <p:nvGraphicFramePr>
          <p:cNvPr id="31760" name="Object 54"/>
          <p:cNvGraphicFramePr>
            <a:graphicFrameLocks noChangeAspect="1"/>
          </p:cNvGraphicFramePr>
          <p:nvPr/>
        </p:nvGraphicFramePr>
        <p:xfrm>
          <a:off x="1373188" y="2393950"/>
          <a:ext cx="2249487" cy="476250"/>
        </p:xfrm>
        <a:graphic>
          <a:graphicData uri="http://schemas.openxmlformats.org/presentationml/2006/ole">
            <mc:AlternateContent xmlns:mc="http://schemas.openxmlformats.org/markup-compatibility/2006">
              <mc:Choice xmlns:v="urn:schemas-microsoft-com:vml" Requires="v">
                <p:oleObj spid="_x0000_s31836" name="公式" r:id="rId3" imgW="868622" imgH="99185" progId="Equation.3">
                  <p:embed/>
                </p:oleObj>
              </mc:Choice>
              <mc:Fallback>
                <p:oleObj name="公式" r:id="rId3" imgW="868622" imgH="99185"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2393950"/>
                        <a:ext cx="22494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79"/>
          <p:cNvGrpSpPr>
            <a:grpSpLocks/>
          </p:cNvGrpSpPr>
          <p:nvPr/>
        </p:nvGrpSpPr>
        <p:grpSpPr bwMode="auto">
          <a:xfrm>
            <a:off x="1755775" y="5507038"/>
            <a:ext cx="4318000" cy="560387"/>
            <a:chOff x="1200" y="3552"/>
            <a:chExt cx="2720" cy="353"/>
          </a:xfrm>
        </p:grpSpPr>
        <p:sp>
          <p:nvSpPr>
            <p:cNvPr id="32844" name="Line 80"/>
            <p:cNvSpPr>
              <a:spLocks noChangeShapeType="1"/>
            </p:cNvSpPr>
            <p:nvPr/>
          </p:nvSpPr>
          <p:spPr bwMode="auto">
            <a:xfrm flipV="1">
              <a:off x="2328" y="3624"/>
              <a:ext cx="1080" cy="188"/>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5" name="Line 81"/>
            <p:cNvSpPr>
              <a:spLocks noChangeShapeType="1"/>
            </p:cNvSpPr>
            <p:nvPr/>
          </p:nvSpPr>
          <p:spPr bwMode="auto">
            <a:xfrm flipV="1">
              <a:off x="2712" y="3624"/>
              <a:ext cx="1080" cy="188"/>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6" name="Line 82"/>
            <p:cNvSpPr>
              <a:spLocks noChangeShapeType="1"/>
            </p:cNvSpPr>
            <p:nvPr/>
          </p:nvSpPr>
          <p:spPr bwMode="auto">
            <a:xfrm>
              <a:off x="1240" y="3616"/>
              <a:ext cx="1080" cy="188"/>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7" name="Line 83"/>
            <p:cNvSpPr>
              <a:spLocks noChangeShapeType="1"/>
            </p:cNvSpPr>
            <p:nvPr/>
          </p:nvSpPr>
          <p:spPr bwMode="auto">
            <a:xfrm>
              <a:off x="1200" y="3552"/>
              <a:ext cx="1512" cy="250"/>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8" name="Line 84"/>
            <p:cNvSpPr>
              <a:spLocks noChangeShapeType="1"/>
            </p:cNvSpPr>
            <p:nvPr/>
          </p:nvSpPr>
          <p:spPr bwMode="auto">
            <a:xfrm>
              <a:off x="1400" y="3820"/>
              <a:ext cx="2520" cy="1"/>
            </a:xfrm>
            <a:prstGeom prst="line">
              <a:avLst/>
            </a:prstGeom>
            <a:noFill/>
            <a:ln w="3175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9" name="Rectangle 85"/>
            <p:cNvSpPr>
              <a:spLocks noChangeArrowheads="1"/>
            </p:cNvSpPr>
            <p:nvPr/>
          </p:nvSpPr>
          <p:spPr bwMode="auto">
            <a:xfrm>
              <a:off x="1480" y="3688"/>
              <a:ext cx="320"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0" name="Rectangle 86"/>
            <p:cNvSpPr>
              <a:spLocks noChangeArrowheads="1"/>
            </p:cNvSpPr>
            <p:nvPr/>
          </p:nvSpPr>
          <p:spPr bwMode="auto">
            <a:xfrm>
              <a:off x="1880" y="3688"/>
              <a:ext cx="16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1" name="Rectangle 87"/>
            <p:cNvSpPr>
              <a:spLocks noChangeArrowheads="1"/>
            </p:cNvSpPr>
            <p:nvPr/>
          </p:nvSpPr>
          <p:spPr bwMode="auto">
            <a:xfrm>
              <a:off x="2280" y="3680"/>
              <a:ext cx="248"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2" name="Rectangle 88"/>
            <p:cNvSpPr>
              <a:spLocks noChangeArrowheads="1"/>
            </p:cNvSpPr>
            <p:nvPr/>
          </p:nvSpPr>
          <p:spPr bwMode="auto">
            <a:xfrm>
              <a:off x="2664" y="3688"/>
              <a:ext cx="19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3" name="Rectangle 89"/>
            <p:cNvSpPr>
              <a:spLocks noChangeArrowheads="1"/>
            </p:cNvSpPr>
            <p:nvPr/>
          </p:nvSpPr>
          <p:spPr bwMode="auto">
            <a:xfrm>
              <a:off x="3080" y="3688"/>
              <a:ext cx="26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4" name="Rectangle 90"/>
            <p:cNvSpPr>
              <a:spLocks noChangeArrowheads="1"/>
            </p:cNvSpPr>
            <p:nvPr/>
          </p:nvSpPr>
          <p:spPr bwMode="auto">
            <a:xfrm>
              <a:off x="3496" y="3688"/>
              <a:ext cx="328"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5" name="Arc 91"/>
            <p:cNvSpPr>
              <a:spLocks/>
            </p:cNvSpPr>
            <p:nvPr/>
          </p:nvSpPr>
          <p:spPr bwMode="auto">
            <a:xfrm flipH="1">
              <a:off x="1768" y="3712"/>
              <a:ext cx="8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175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56" name="Arc 92"/>
            <p:cNvSpPr>
              <a:spLocks/>
            </p:cNvSpPr>
            <p:nvPr/>
          </p:nvSpPr>
          <p:spPr bwMode="auto">
            <a:xfrm>
              <a:off x="3184" y="3720"/>
              <a:ext cx="8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175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57" name="Rectangle 93"/>
            <p:cNvSpPr>
              <a:spLocks noChangeArrowheads="1"/>
            </p:cNvSpPr>
            <p:nvPr/>
          </p:nvSpPr>
          <p:spPr bwMode="auto">
            <a:xfrm>
              <a:off x="1536" y="3648"/>
              <a:ext cx="14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C00000"/>
                  </a:solidFill>
                  <a:latin typeface="微软雅黑" panose="020B0503020204020204" pitchFamily="34" charset="-122"/>
                  <a:sym typeface="Symbol" panose="05050102010706020507" pitchFamily="18" charset="2"/>
                </a:rPr>
                <a:t></a:t>
              </a:r>
              <a:endParaRPr kumimoji="1" lang="en-US" altLang="zh-CN" sz="2400">
                <a:solidFill>
                  <a:srgbClr val="C00000"/>
                </a:solidFill>
                <a:latin typeface="微软雅黑" panose="020B0503020204020204" pitchFamily="34" charset="-122"/>
              </a:endParaRPr>
            </a:p>
          </p:txBody>
        </p:sp>
        <p:sp>
          <p:nvSpPr>
            <p:cNvPr id="32858" name="Rectangle 94"/>
            <p:cNvSpPr>
              <a:spLocks noChangeArrowheads="1"/>
            </p:cNvSpPr>
            <p:nvPr/>
          </p:nvSpPr>
          <p:spPr bwMode="auto">
            <a:xfrm>
              <a:off x="3336" y="3648"/>
              <a:ext cx="168"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C00000"/>
                  </a:solidFill>
                  <a:latin typeface="微软雅黑" panose="020B0503020204020204" pitchFamily="34" charset="-122"/>
                  <a:sym typeface="Symbol" panose="05050102010706020507" pitchFamily="18" charset="2"/>
                </a:rPr>
                <a:t></a:t>
              </a:r>
              <a:endParaRPr kumimoji="1" lang="en-US" altLang="zh-CN" sz="2400">
                <a:solidFill>
                  <a:srgbClr val="C00000"/>
                </a:solidFill>
                <a:latin typeface="微软雅黑" panose="020B0503020204020204" pitchFamily="34" charset="-122"/>
              </a:endParaRPr>
            </a:p>
          </p:txBody>
        </p:sp>
      </p:grpSp>
      <p:grpSp>
        <p:nvGrpSpPr>
          <p:cNvPr id="32771" name="Group 2"/>
          <p:cNvGrpSpPr>
            <a:grpSpLocks/>
          </p:cNvGrpSpPr>
          <p:nvPr/>
        </p:nvGrpSpPr>
        <p:grpSpPr bwMode="auto">
          <a:xfrm>
            <a:off x="1539875" y="1951038"/>
            <a:ext cx="3581400" cy="1803400"/>
            <a:chOff x="1016" y="976"/>
            <a:chExt cx="2256" cy="1136"/>
          </a:xfrm>
        </p:grpSpPr>
        <p:sp>
          <p:nvSpPr>
            <p:cNvPr id="32800" name="Line 3"/>
            <p:cNvSpPr>
              <a:spLocks noChangeShapeType="1"/>
            </p:cNvSpPr>
            <p:nvPr/>
          </p:nvSpPr>
          <p:spPr bwMode="auto">
            <a:xfrm>
              <a:off x="1224"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01" name="Rectangle 4"/>
            <p:cNvSpPr>
              <a:spLocks noChangeArrowheads="1"/>
            </p:cNvSpPr>
            <p:nvPr/>
          </p:nvSpPr>
          <p:spPr bwMode="auto">
            <a:xfrm>
              <a:off x="1168" y="976"/>
              <a:ext cx="22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2" name="Rectangle 5"/>
            <p:cNvSpPr>
              <a:spLocks noChangeArrowheads="1"/>
            </p:cNvSpPr>
            <p:nvPr/>
          </p:nvSpPr>
          <p:spPr bwMode="auto">
            <a:xfrm>
              <a:off x="1176" y="1202"/>
              <a:ext cx="18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3" name="Rectangle 6"/>
            <p:cNvSpPr>
              <a:spLocks noChangeArrowheads="1"/>
            </p:cNvSpPr>
            <p:nvPr/>
          </p:nvSpPr>
          <p:spPr bwMode="auto">
            <a:xfrm>
              <a:off x="1176" y="1442"/>
              <a:ext cx="184"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4" name="Rectangle 7"/>
            <p:cNvSpPr>
              <a:spLocks noChangeArrowheads="1"/>
            </p:cNvSpPr>
            <p:nvPr/>
          </p:nvSpPr>
          <p:spPr bwMode="auto">
            <a:xfrm>
              <a:off x="1176" y="1653"/>
              <a:ext cx="20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5" name="Rectangle 8"/>
            <p:cNvSpPr>
              <a:spLocks noChangeArrowheads="1"/>
            </p:cNvSpPr>
            <p:nvPr/>
          </p:nvSpPr>
          <p:spPr bwMode="auto">
            <a:xfrm>
              <a:off x="1176" y="1893"/>
              <a:ext cx="21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6" name="Line 9"/>
            <p:cNvSpPr>
              <a:spLocks noChangeShapeType="1"/>
            </p:cNvSpPr>
            <p:nvPr/>
          </p:nvSpPr>
          <p:spPr bwMode="auto">
            <a:xfrm>
              <a:off x="1584"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07" name="Rectangle 10"/>
            <p:cNvSpPr>
              <a:spLocks noChangeArrowheads="1"/>
            </p:cNvSpPr>
            <p:nvPr/>
          </p:nvSpPr>
          <p:spPr bwMode="auto">
            <a:xfrm>
              <a:off x="1528" y="976"/>
              <a:ext cx="22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8" name="Rectangle 11"/>
            <p:cNvSpPr>
              <a:spLocks noChangeArrowheads="1"/>
            </p:cNvSpPr>
            <p:nvPr/>
          </p:nvSpPr>
          <p:spPr bwMode="auto">
            <a:xfrm>
              <a:off x="1536" y="1202"/>
              <a:ext cx="18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9" name="Rectangle 12"/>
            <p:cNvSpPr>
              <a:spLocks noChangeArrowheads="1"/>
            </p:cNvSpPr>
            <p:nvPr/>
          </p:nvSpPr>
          <p:spPr bwMode="auto">
            <a:xfrm>
              <a:off x="1536" y="1442"/>
              <a:ext cx="184"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0" name="Rectangle 13"/>
            <p:cNvSpPr>
              <a:spLocks noChangeArrowheads="1"/>
            </p:cNvSpPr>
            <p:nvPr/>
          </p:nvSpPr>
          <p:spPr bwMode="auto">
            <a:xfrm>
              <a:off x="1536" y="1653"/>
              <a:ext cx="20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1" name="Rectangle 14"/>
            <p:cNvSpPr>
              <a:spLocks noChangeArrowheads="1"/>
            </p:cNvSpPr>
            <p:nvPr/>
          </p:nvSpPr>
          <p:spPr bwMode="auto">
            <a:xfrm>
              <a:off x="1536" y="1893"/>
              <a:ext cx="21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2" name="Line 15"/>
            <p:cNvSpPr>
              <a:spLocks noChangeShapeType="1"/>
            </p:cNvSpPr>
            <p:nvPr/>
          </p:nvSpPr>
          <p:spPr bwMode="auto">
            <a:xfrm>
              <a:off x="2320"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13" name="Rectangle 16"/>
            <p:cNvSpPr>
              <a:spLocks noChangeArrowheads="1"/>
            </p:cNvSpPr>
            <p:nvPr/>
          </p:nvSpPr>
          <p:spPr bwMode="auto">
            <a:xfrm>
              <a:off x="2270" y="976"/>
              <a:ext cx="22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4" name="Rectangle 17"/>
            <p:cNvSpPr>
              <a:spLocks noChangeArrowheads="1"/>
            </p:cNvSpPr>
            <p:nvPr/>
          </p:nvSpPr>
          <p:spPr bwMode="auto">
            <a:xfrm>
              <a:off x="2272" y="1202"/>
              <a:ext cx="18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5" name="Rectangle 18"/>
            <p:cNvSpPr>
              <a:spLocks noChangeArrowheads="1"/>
            </p:cNvSpPr>
            <p:nvPr/>
          </p:nvSpPr>
          <p:spPr bwMode="auto">
            <a:xfrm>
              <a:off x="2272" y="143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6" name="Rectangle 19"/>
            <p:cNvSpPr>
              <a:spLocks noChangeArrowheads="1"/>
            </p:cNvSpPr>
            <p:nvPr/>
          </p:nvSpPr>
          <p:spPr bwMode="auto">
            <a:xfrm>
              <a:off x="2272" y="1653"/>
              <a:ext cx="20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7" name="Rectangle 20"/>
            <p:cNvSpPr>
              <a:spLocks noChangeArrowheads="1"/>
            </p:cNvSpPr>
            <p:nvPr/>
          </p:nvSpPr>
          <p:spPr bwMode="auto">
            <a:xfrm>
              <a:off x="2272" y="1893"/>
              <a:ext cx="21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8" name="Line 21"/>
            <p:cNvSpPr>
              <a:spLocks noChangeShapeType="1"/>
            </p:cNvSpPr>
            <p:nvPr/>
          </p:nvSpPr>
          <p:spPr bwMode="auto">
            <a:xfrm>
              <a:off x="268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2819" name="Group 22"/>
            <p:cNvGrpSpPr>
              <a:grpSpLocks/>
            </p:cNvGrpSpPr>
            <p:nvPr/>
          </p:nvGrpSpPr>
          <p:grpSpPr bwMode="auto">
            <a:xfrm>
              <a:off x="2632" y="976"/>
              <a:ext cx="224" cy="1131"/>
              <a:chOff x="0" y="0"/>
              <a:chExt cx="20000" cy="19907"/>
            </a:xfrm>
          </p:grpSpPr>
          <p:sp>
            <p:nvSpPr>
              <p:cNvPr id="32839" name="Rectangle 23"/>
              <p:cNvSpPr>
                <a:spLocks noChangeArrowheads="1"/>
              </p:cNvSpPr>
              <p:nvPr/>
            </p:nvSpPr>
            <p:spPr bwMode="auto">
              <a:xfrm>
                <a:off x="0" y="0"/>
                <a:ext cx="20000" cy="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0" name="Rectangle 24"/>
              <p:cNvSpPr>
                <a:spLocks noChangeArrowheads="1"/>
              </p:cNvSpPr>
              <p:nvPr/>
            </p:nvSpPr>
            <p:spPr bwMode="auto">
              <a:xfrm>
                <a:off x="713" y="3974"/>
                <a:ext cx="16435" cy="2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1" name="Rectangle 25"/>
              <p:cNvSpPr>
                <a:spLocks noChangeArrowheads="1"/>
              </p:cNvSpPr>
              <p:nvPr/>
            </p:nvSpPr>
            <p:spPr bwMode="auto">
              <a:xfrm>
                <a:off x="713" y="8195"/>
                <a:ext cx="16435" cy="3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2" name="Rectangle 26"/>
              <p:cNvSpPr>
                <a:spLocks noChangeArrowheads="1"/>
              </p:cNvSpPr>
              <p:nvPr/>
            </p:nvSpPr>
            <p:spPr bwMode="auto">
              <a:xfrm>
                <a:off x="713" y="11924"/>
                <a:ext cx="18574" cy="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3" name="Rectangle 27"/>
              <p:cNvSpPr>
                <a:spLocks noChangeArrowheads="1"/>
              </p:cNvSpPr>
              <p:nvPr/>
            </p:nvSpPr>
            <p:spPr bwMode="auto">
              <a:xfrm>
                <a:off x="713" y="16051"/>
                <a:ext cx="19287" cy="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grpSp>
        <p:sp>
          <p:nvSpPr>
            <p:cNvPr id="32820" name="Line 28"/>
            <p:cNvSpPr>
              <a:spLocks noChangeShapeType="1"/>
            </p:cNvSpPr>
            <p:nvPr/>
          </p:nvSpPr>
          <p:spPr bwMode="auto">
            <a:xfrm>
              <a:off x="304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2821" name="Group 29"/>
            <p:cNvGrpSpPr>
              <a:grpSpLocks/>
            </p:cNvGrpSpPr>
            <p:nvPr/>
          </p:nvGrpSpPr>
          <p:grpSpPr bwMode="auto">
            <a:xfrm>
              <a:off x="2992" y="976"/>
              <a:ext cx="224" cy="1131"/>
              <a:chOff x="0" y="0"/>
              <a:chExt cx="20000" cy="19905"/>
            </a:xfrm>
          </p:grpSpPr>
          <p:sp>
            <p:nvSpPr>
              <p:cNvPr id="32834" name="Rectangle 30"/>
              <p:cNvSpPr>
                <a:spLocks noChangeArrowheads="1"/>
              </p:cNvSpPr>
              <p:nvPr/>
            </p:nvSpPr>
            <p:spPr bwMode="auto">
              <a:xfrm>
                <a:off x="0" y="0"/>
                <a:ext cx="20000" cy="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5" name="Rectangle 31"/>
              <p:cNvSpPr>
                <a:spLocks noChangeArrowheads="1"/>
              </p:cNvSpPr>
              <p:nvPr/>
            </p:nvSpPr>
            <p:spPr bwMode="auto">
              <a:xfrm>
                <a:off x="713" y="3974"/>
                <a:ext cx="16435" cy="2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6" name="Rectangle 32"/>
              <p:cNvSpPr>
                <a:spLocks noChangeArrowheads="1"/>
              </p:cNvSpPr>
              <p:nvPr/>
            </p:nvSpPr>
            <p:spPr bwMode="auto">
              <a:xfrm>
                <a:off x="713" y="8195"/>
                <a:ext cx="16435" cy="3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7" name="Rectangle 33"/>
              <p:cNvSpPr>
                <a:spLocks noChangeArrowheads="1"/>
              </p:cNvSpPr>
              <p:nvPr/>
            </p:nvSpPr>
            <p:spPr bwMode="auto">
              <a:xfrm>
                <a:off x="713" y="11924"/>
                <a:ext cx="18574" cy="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8" name="Rectangle 34"/>
              <p:cNvSpPr>
                <a:spLocks noChangeArrowheads="1"/>
              </p:cNvSpPr>
              <p:nvPr/>
            </p:nvSpPr>
            <p:spPr bwMode="auto">
              <a:xfrm>
                <a:off x="713" y="16049"/>
                <a:ext cx="19287" cy="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grpSp>
        <p:sp>
          <p:nvSpPr>
            <p:cNvPr id="32822" name="Line 35"/>
            <p:cNvSpPr>
              <a:spLocks noChangeShapeType="1"/>
            </p:cNvSpPr>
            <p:nvPr/>
          </p:nvSpPr>
          <p:spPr bwMode="auto">
            <a:xfrm>
              <a:off x="1032" y="1318"/>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3" name="Line 36"/>
            <p:cNvSpPr>
              <a:spLocks noChangeShapeType="1"/>
            </p:cNvSpPr>
            <p:nvPr/>
          </p:nvSpPr>
          <p:spPr bwMode="auto">
            <a:xfrm>
              <a:off x="1952" y="984"/>
              <a:ext cx="0" cy="1113"/>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2824" name="Group 37"/>
            <p:cNvGrpSpPr>
              <a:grpSpLocks/>
            </p:cNvGrpSpPr>
            <p:nvPr/>
          </p:nvGrpSpPr>
          <p:grpSpPr bwMode="auto">
            <a:xfrm>
              <a:off x="1896" y="976"/>
              <a:ext cx="224" cy="1135"/>
              <a:chOff x="0" y="0"/>
              <a:chExt cx="20000" cy="20000"/>
            </a:xfrm>
          </p:grpSpPr>
          <p:sp>
            <p:nvSpPr>
              <p:cNvPr id="32829" name="Rectangle 38"/>
              <p:cNvSpPr>
                <a:spLocks noChangeArrowheads="1"/>
              </p:cNvSpPr>
              <p:nvPr/>
            </p:nvSpPr>
            <p:spPr bwMode="auto">
              <a:xfrm>
                <a:off x="0" y="0"/>
                <a:ext cx="20000" cy="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0" name="Rectangle 39"/>
              <p:cNvSpPr>
                <a:spLocks noChangeArrowheads="1"/>
              </p:cNvSpPr>
              <p:nvPr/>
            </p:nvSpPr>
            <p:spPr bwMode="auto">
              <a:xfrm>
                <a:off x="713" y="3974"/>
                <a:ext cx="16435" cy="2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1" name="Rectangle 40"/>
              <p:cNvSpPr>
                <a:spLocks noChangeArrowheads="1"/>
              </p:cNvSpPr>
              <p:nvPr/>
            </p:nvSpPr>
            <p:spPr bwMode="auto">
              <a:xfrm>
                <a:off x="713" y="8195"/>
                <a:ext cx="16435" cy="3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2" name="Rectangle 41"/>
              <p:cNvSpPr>
                <a:spLocks noChangeArrowheads="1"/>
              </p:cNvSpPr>
              <p:nvPr/>
            </p:nvSpPr>
            <p:spPr bwMode="auto">
              <a:xfrm>
                <a:off x="713" y="11924"/>
                <a:ext cx="18574" cy="3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3" name="Rectangle 42"/>
              <p:cNvSpPr>
                <a:spLocks noChangeArrowheads="1"/>
              </p:cNvSpPr>
              <p:nvPr/>
            </p:nvSpPr>
            <p:spPr bwMode="auto">
              <a:xfrm>
                <a:off x="713" y="16145"/>
                <a:ext cx="19287" cy="3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grpSp>
        <p:sp>
          <p:nvSpPr>
            <p:cNvPr id="32825" name="Line 43"/>
            <p:cNvSpPr>
              <a:spLocks noChangeShapeType="1"/>
            </p:cNvSpPr>
            <p:nvPr/>
          </p:nvSpPr>
          <p:spPr bwMode="auto">
            <a:xfrm>
              <a:off x="1016" y="1095"/>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6" name="Line 44"/>
            <p:cNvSpPr>
              <a:spLocks noChangeShapeType="1"/>
            </p:cNvSpPr>
            <p:nvPr/>
          </p:nvSpPr>
          <p:spPr bwMode="auto">
            <a:xfrm>
              <a:off x="1024" y="1556"/>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7" name="Line 45"/>
            <p:cNvSpPr>
              <a:spLocks noChangeShapeType="1"/>
            </p:cNvSpPr>
            <p:nvPr/>
          </p:nvSpPr>
          <p:spPr bwMode="auto">
            <a:xfrm>
              <a:off x="1016" y="1770"/>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8" name="Line 46"/>
            <p:cNvSpPr>
              <a:spLocks noChangeShapeType="1"/>
            </p:cNvSpPr>
            <p:nvPr/>
          </p:nvSpPr>
          <p:spPr bwMode="auto">
            <a:xfrm>
              <a:off x="1032" y="2006"/>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2772" name="Group 47"/>
          <p:cNvGrpSpPr>
            <a:grpSpLocks/>
          </p:cNvGrpSpPr>
          <p:nvPr/>
        </p:nvGrpSpPr>
        <p:grpSpPr bwMode="auto">
          <a:xfrm>
            <a:off x="2378075" y="1925638"/>
            <a:ext cx="3098800" cy="1752600"/>
            <a:chOff x="1544" y="960"/>
            <a:chExt cx="1952" cy="1104"/>
          </a:xfrm>
        </p:grpSpPr>
        <p:sp>
          <p:nvSpPr>
            <p:cNvPr id="104497" name="Line 48"/>
            <p:cNvSpPr>
              <a:spLocks noChangeShapeType="1"/>
            </p:cNvSpPr>
            <p:nvPr/>
          </p:nvSpPr>
          <p:spPr bwMode="auto">
            <a:xfrm flipV="1">
              <a:off x="1544" y="960"/>
              <a:ext cx="1728" cy="1075"/>
            </a:xfrm>
            <a:prstGeom prst="line">
              <a:avLst/>
            </a:prstGeom>
            <a:noFill/>
            <a:ln w="25400">
              <a:solidFill>
                <a:schemeClr val="accent6">
                  <a:lumMod val="50000"/>
                </a:schemeClr>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p>
          </p:txBody>
        </p:sp>
        <p:sp>
          <p:nvSpPr>
            <p:cNvPr id="104498" name="Line 49"/>
            <p:cNvSpPr>
              <a:spLocks noChangeShapeType="1"/>
            </p:cNvSpPr>
            <p:nvPr/>
          </p:nvSpPr>
          <p:spPr bwMode="auto">
            <a:xfrm flipV="1">
              <a:off x="1964" y="1104"/>
              <a:ext cx="1440" cy="916"/>
            </a:xfrm>
            <a:prstGeom prst="line">
              <a:avLst/>
            </a:prstGeom>
            <a:noFill/>
            <a:ln w="25400">
              <a:solidFill>
                <a:schemeClr val="accent6">
                  <a:lumMod val="50000"/>
                </a:schemeClr>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p>
          </p:txBody>
        </p:sp>
        <p:sp>
          <p:nvSpPr>
            <p:cNvPr id="104499" name="Line 50"/>
            <p:cNvSpPr>
              <a:spLocks noChangeShapeType="1"/>
            </p:cNvSpPr>
            <p:nvPr/>
          </p:nvSpPr>
          <p:spPr bwMode="auto">
            <a:xfrm flipV="1">
              <a:off x="2274" y="1291"/>
              <a:ext cx="1222" cy="773"/>
            </a:xfrm>
            <a:prstGeom prst="line">
              <a:avLst/>
            </a:prstGeom>
            <a:noFill/>
            <a:ln w="25400">
              <a:solidFill>
                <a:schemeClr val="accent6">
                  <a:lumMod val="50000"/>
                </a:schemeClr>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p>
          </p:txBody>
        </p:sp>
      </p:grpSp>
      <p:sp>
        <p:nvSpPr>
          <p:cNvPr id="32773" name="Line 52"/>
          <p:cNvSpPr>
            <a:spLocks noChangeShapeType="1"/>
          </p:cNvSpPr>
          <p:nvPr/>
        </p:nvSpPr>
        <p:spPr bwMode="auto">
          <a:xfrm>
            <a:off x="1563688" y="2136775"/>
            <a:ext cx="0" cy="368300"/>
          </a:xfrm>
          <a:prstGeom prst="line">
            <a:avLst/>
          </a:prstGeom>
          <a:noFill/>
          <a:ln w="25400">
            <a:solidFill>
              <a:srgbClr val="0000CC"/>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74" name="Rectangle 53"/>
          <p:cNvSpPr>
            <a:spLocks noChangeArrowheads="1"/>
          </p:cNvSpPr>
          <p:nvPr/>
        </p:nvSpPr>
        <p:spPr bwMode="auto">
          <a:xfrm>
            <a:off x="1270000" y="2130425"/>
            <a:ext cx="2159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i="1">
                <a:solidFill>
                  <a:srgbClr val="0000CC"/>
                </a:solidFill>
                <a:latin typeface="微软雅黑" panose="020B0503020204020204" pitchFamily="34" charset="-122"/>
              </a:rPr>
              <a:t>d</a:t>
            </a:r>
          </a:p>
        </p:txBody>
      </p:sp>
      <p:grpSp>
        <p:nvGrpSpPr>
          <p:cNvPr id="32775" name="Group 54"/>
          <p:cNvGrpSpPr>
            <a:grpSpLocks/>
          </p:cNvGrpSpPr>
          <p:nvPr/>
        </p:nvGrpSpPr>
        <p:grpSpPr bwMode="auto">
          <a:xfrm>
            <a:off x="1870075" y="3681413"/>
            <a:ext cx="558800" cy="301625"/>
            <a:chOff x="1224" y="2066"/>
            <a:chExt cx="352" cy="190"/>
          </a:xfrm>
        </p:grpSpPr>
        <p:sp>
          <p:nvSpPr>
            <p:cNvPr id="32795" name="Line 55"/>
            <p:cNvSpPr>
              <a:spLocks noChangeShapeType="1"/>
            </p:cNvSpPr>
            <p:nvPr/>
          </p:nvSpPr>
          <p:spPr bwMode="auto">
            <a:xfrm>
              <a:off x="1224" y="2090"/>
              <a:ext cx="352" cy="0"/>
            </a:xfrm>
            <a:prstGeom prst="line">
              <a:avLst/>
            </a:prstGeom>
            <a:noFill/>
            <a:ln w="25400">
              <a:solidFill>
                <a:srgbClr val="000066"/>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96" name="Rectangle 56"/>
            <p:cNvSpPr>
              <a:spLocks noChangeArrowheads="1"/>
            </p:cNvSpPr>
            <p:nvPr/>
          </p:nvSpPr>
          <p:spPr bwMode="auto">
            <a:xfrm>
              <a:off x="1344" y="2066"/>
              <a:ext cx="224"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i="1">
                  <a:solidFill>
                    <a:srgbClr val="000066"/>
                  </a:solidFill>
                  <a:latin typeface="微软雅黑" panose="020B0503020204020204" pitchFamily="34" charset="-122"/>
                </a:rPr>
                <a:t>d</a:t>
              </a:r>
              <a:r>
                <a:rPr kumimoji="1" lang="en-US" altLang="zh-CN" sz="2400" i="1">
                  <a:solidFill>
                    <a:srgbClr val="000066"/>
                  </a:solidFill>
                  <a:latin typeface="微软雅黑" panose="020B0503020204020204" pitchFamily="34" charset="-122"/>
                  <a:sym typeface="Symbol" panose="05050102010706020507" pitchFamily="18" charset="2"/>
                </a:rPr>
                <a:t></a:t>
              </a:r>
              <a:endParaRPr kumimoji="1" lang="en-US" altLang="zh-CN" sz="2400" i="1">
                <a:solidFill>
                  <a:srgbClr val="000066"/>
                </a:solidFill>
                <a:latin typeface="微软雅黑" panose="020B0503020204020204" pitchFamily="34" charset="-122"/>
              </a:endParaRPr>
            </a:p>
          </p:txBody>
        </p:sp>
      </p:grpSp>
      <p:grpSp>
        <p:nvGrpSpPr>
          <p:cNvPr id="32776" name="Group 57"/>
          <p:cNvGrpSpPr>
            <a:grpSpLocks/>
          </p:cNvGrpSpPr>
          <p:nvPr/>
        </p:nvGrpSpPr>
        <p:grpSpPr bwMode="auto">
          <a:xfrm>
            <a:off x="5041900" y="1849438"/>
            <a:ext cx="538163" cy="328612"/>
            <a:chOff x="3230" y="912"/>
            <a:chExt cx="339" cy="207"/>
          </a:xfrm>
        </p:grpSpPr>
        <p:sp>
          <p:nvSpPr>
            <p:cNvPr id="104491" name="Line 58"/>
            <p:cNvSpPr>
              <a:spLocks noChangeShapeType="1"/>
            </p:cNvSpPr>
            <p:nvPr/>
          </p:nvSpPr>
          <p:spPr bwMode="auto">
            <a:xfrm>
              <a:off x="3230" y="989"/>
              <a:ext cx="134" cy="130"/>
            </a:xfrm>
            <a:prstGeom prst="line">
              <a:avLst/>
            </a:prstGeom>
            <a:noFill/>
            <a:ln w="25400">
              <a:solidFill>
                <a:schemeClr val="accent6">
                  <a:lumMod val="50000"/>
                </a:schemeClr>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solidFill>
                  <a:srgbClr val="000066"/>
                </a:solidFill>
              </a:endParaRPr>
            </a:p>
          </p:txBody>
        </p:sp>
        <p:sp>
          <p:nvSpPr>
            <p:cNvPr id="104492" name="Rectangle 59"/>
            <p:cNvSpPr>
              <a:spLocks noChangeArrowheads="1"/>
            </p:cNvSpPr>
            <p:nvPr/>
          </p:nvSpPr>
          <p:spPr bwMode="auto">
            <a:xfrm>
              <a:off x="3312" y="912"/>
              <a:ext cx="257"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kumimoji="1" lang="en-US" altLang="zh-CN" sz="2400" i="1" dirty="0" smtClean="0">
                  <a:solidFill>
                    <a:schemeClr val="accent6">
                      <a:lumMod val="50000"/>
                    </a:schemeClr>
                  </a:solidFill>
                  <a:latin typeface="微软雅黑" panose="020B0503020204020204" pitchFamily="34" charset="-122"/>
                  <a:ea typeface="微软雅黑" panose="020B0503020204020204" pitchFamily="34" charset="-122"/>
                </a:rPr>
                <a:t>d</a:t>
              </a:r>
              <a:r>
                <a:rPr kumimoji="1" lang="en-US" altLang="zh-CN" sz="2400" i="1" dirty="0" smtClean="0">
                  <a:solidFill>
                    <a:schemeClr val="accent6">
                      <a:lumMod val="50000"/>
                    </a:schemeClr>
                  </a:solidFill>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400" i="1" dirty="0" smtClean="0">
                <a:solidFill>
                  <a:schemeClr val="accent6">
                    <a:lumMod val="50000"/>
                  </a:schemeClr>
                </a:solidFill>
                <a:latin typeface="微软雅黑" panose="020B0503020204020204" pitchFamily="34" charset="-122"/>
                <a:ea typeface="微软雅黑" panose="020B0503020204020204" pitchFamily="34" charset="-122"/>
              </a:endParaRPr>
            </a:p>
          </p:txBody>
        </p:sp>
      </p:grpSp>
      <p:grpSp>
        <p:nvGrpSpPr>
          <p:cNvPr id="32777" name="Group 60"/>
          <p:cNvGrpSpPr>
            <a:grpSpLocks/>
          </p:cNvGrpSpPr>
          <p:nvPr/>
        </p:nvGrpSpPr>
        <p:grpSpPr bwMode="auto">
          <a:xfrm>
            <a:off x="1717675" y="1544638"/>
            <a:ext cx="1295400" cy="928687"/>
            <a:chOff x="1128" y="96"/>
            <a:chExt cx="816" cy="585"/>
          </a:xfrm>
        </p:grpSpPr>
        <p:sp>
          <p:nvSpPr>
            <p:cNvPr id="32791" name="Line 61"/>
            <p:cNvSpPr>
              <a:spLocks noChangeShapeType="1"/>
            </p:cNvSpPr>
            <p:nvPr/>
          </p:nvSpPr>
          <p:spPr bwMode="auto">
            <a:xfrm>
              <a:off x="1128" y="293"/>
              <a:ext cx="816" cy="388"/>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92" name="Line 62"/>
            <p:cNvSpPr>
              <a:spLocks noChangeShapeType="1"/>
            </p:cNvSpPr>
            <p:nvPr/>
          </p:nvSpPr>
          <p:spPr bwMode="auto">
            <a:xfrm>
              <a:off x="1192" y="96"/>
              <a:ext cx="752" cy="360"/>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2778" name="Arc 64"/>
          <p:cNvSpPr>
            <a:spLocks/>
          </p:cNvSpPr>
          <p:nvPr/>
        </p:nvSpPr>
        <p:spPr bwMode="auto">
          <a:xfrm rot="21122288" flipH="1">
            <a:off x="2582863" y="1947863"/>
            <a:ext cx="112712" cy="1793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79" name="Rectangle 66"/>
          <p:cNvSpPr>
            <a:spLocks noChangeArrowheads="1"/>
          </p:cNvSpPr>
          <p:nvPr/>
        </p:nvSpPr>
        <p:spPr bwMode="auto">
          <a:xfrm>
            <a:off x="2060575" y="2581275"/>
            <a:ext cx="692150"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kumimoji="1" lang="en-US" altLang="zh-CN" sz="2400" i="1">
              <a:solidFill>
                <a:srgbClr val="FF00FF"/>
              </a:solidFill>
              <a:latin typeface="微软雅黑" panose="020B0503020204020204" pitchFamily="34" charset="-122"/>
            </a:endParaRPr>
          </a:p>
        </p:txBody>
      </p:sp>
      <p:sp>
        <p:nvSpPr>
          <p:cNvPr id="32780" name="Rectangle 67"/>
          <p:cNvSpPr>
            <a:spLocks noChangeArrowheads="1"/>
          </p:cNvSpPr>
          <p:nvPr/>
        </p:nvSpPr>
        <p:spPr bwMode="auto">
          <a:xfrm>
            <a:off x="4270375" y="763588"/>
            <a:ext cx="304800" cy="26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kumimoji="1" lang="en-US" altLang="zh-CN" sz="1600">
              <a:latin typeface="微软雅黑" panose="020B0503020204020204" pitchFamily="34" charset="-122"/>
            </a:endParaRPr>
          </a:p>
        </p:txBody>
      </p:sp>
      <p:sp>
        <p:nvSpPr>
          <p:cNvPr id="32781" name="Rectangle 68"/>
          <p:cNvSpPr>
            <a:spLocks noChangeArrowheads="1"/>
          </p:cNvSpPr>
          <p:nvPr/>
        </p:nvSpPr>
        <p:spPr bwMode="auto">
          <a:xfrm>
            <a:off x="4397375" y="1620838"/>
            <a:ext cx="25400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kumimoji="1" lang="en-US" altLang="zh-CN" sz="2400">
              <a:latin typeface="微软雅黑" panose="020B0503020204020204" pitchFamily="34" charset="-122"/>
            </a:endParaRPr>
          </a:p>
        </p:txBody>
      </p:sp>
      <p:sp>
        <p:nvSpPr>
          <p:cNvPr id="287813" name="Text Box 69"/>
          <p:cNvSpPr txBox="1">
            <a:spLocks noChangeArrowheads="1"/>
          </p:cNvSpPr>
          <p:nvPr/>
        </p:nvSpPr>
        <p:spPr bwMode="auto">
          <a:xfrm>
            <a:off x="709613" y="1690688"/>
            <a:ext cx="1066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kumimoji="1" lang="zh-CN" altLang="en-US" sz="2400" dirty="0" smtClean="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晶面</a:t>
            </a:r>
          </a:p>
        </p:txBody>
      </p:sp>
      <p:sp>
        <p:nvSpPr>
          <p:cNvPr id="287816" name="Text Box 72"/>
          <p:cNvSpPr txBox="1">
            <a:spLocks noChangeArrowheads="1"/>
          </p:cNvSpPr>
          <p:nvPr/>
        </p:nvSpPr>
        <p:spPr bwMode="auto">
          <a:xfrm>
            <a:off x="709613" y="3981450"/>
            <a:ext cx="1784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en-US" altLang="zh-CN" sz="24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kumimoji="1" lang="zh-CN" altLang="en-US" sz="24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衍射中心</a:t>
            </a:r>
          </a:p>
        </p:txBody>
      </p:sp>
      <p:sp>
        <p:nvSpPr>
          <p:cNvPr id="104486" name="Text Box 75"/>
          <p:cNvSpPr txBox="1">
            <a:spLocks noChangeArrowheads="1"/>
          </p:cNvSpPr>
          <p:nvPr/>
        </p:nvSpPr>
        <p:spPr bwMode="auto">
          <a:xfrm>
            <a:off x="5883275" y="2779713"/>
            <a:ext cx="1828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2400" dirty="0" smtClean="0">
                <a:solidFill>
                  <a:srgbClr val="C00000"/>
                </a:solidFill>
                <a:effectLst>
                  <a:outerShdw blurRad="38100" dist="38100" dir="2700000" algn="tl">
                    <a:srgbClr val="000000">
                      <a:alpha val="43137"/>
                    </a:srgbClr>
                  </a:outerShdw>
                </a:effectLst>
                <a:latin typeface="Symbol" panose="05050102010706020507" pitchFamily="18" charset="2"/>
                <a:ea typeface="微软雅黑" panose="020B0503020204020204" pitchFamily="34" charset="-122"/>
              </a:rPr>
              <a:t>F</a:t>
            </a:r>
            <a:r>
              <a:rPr kumimoji="1" lang="en-US" altLang="zh-CN" sz="2400" dirty="0" smtClean="0">
                <a:latin typeface="微软雅黑" panose="020B0503020204020204" pitchFamily="34" charset="-122"/>
                <a:ea typeface="微软雅黑" panose="020B0503020204020204" pitchFamily="34" charset="-122"/>
              </a:rPr>
              <a:t>: </a:t>
            </a:r>
            <a:r>
              <a:rPr kumimoji="1" lang="zh-CN" altLang="en-US" sz="2400" dirty="0" smtClean="0">
                <a:latin typeface="微软雅黑" panose="020B0503020204020204" pitchFamily="34" charset="-122"/>
                <a:ea typeface="微软雅黑" panose="020B0503020204020204" pitchFamily="34" charset="-122"/>
              </a:rPr>
              <a:t>掠射角</a:t>
            </a:r>
          </a:p>
        </p:txBody>
      </p:sp>
      <p:sp>
        <p:nvSpPr>
          <p:cNvPr id="32785" name="Text Box 76"/>
          <p:cNvSpPr txBox="1">
            <a:spLocks noChangeArrowheads="1"/>
          </p:cNvSpPr>
          <p:nvPr/>
        </p:nvSpPr>
        <p:spPr bwMode="auto">
          <a:xfrm>
            <a:off x="5870575" y="1925638"/>
            <a:ext cx="28956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50000"/>
              </a:spcBef>
              <a:buFontTx/>
              <a:buNone/>
            </a:pPr>
            <a:r>
              <a:rPr kumimoji="1" lang="en-US" altLang="zh-CN" sz="2400" i="1">
                <a:latin typeface="微软雅黑" panose="020B0503020204020204" pitchFamily="34" charset="-122"/>
              </a:rPr>
              <a:t>d</a:t>
            </a:r>
            <a:r>
              <a:rPr kumimoji="1" lang="en-US" altLang="zh-CN" sz="2400">
                <a:latin typeface="微软雅黑" panose="020B0503020204020204" pitchFamily="34" charset="-122"/>
              </a:rPr>
              <a:t> : </a:t>
            </a:r>
            <a:r>
              <a:rPr kumimoji="1" lang="zh-CN" altLang="en-US" sz="2400">
                <a:latin typeface="微软雅黑" panose="020B0503020204020204" pitchFamily="34" charset="-122"/>
              </a:rPr>
              <a:t>晶面间距</a:t>
            </a:r>
            <a:r>
              <a:rPr kumimoji="1" lang="en-US" altLang="zh-CN" sz="2400">
                <a:latin typeface="微软雅黑" panose="020B0503020204020204" pitchFamily="34" charset="-122"/>
              </a:rPr>
              <a:t>(</a:t>
            </a:r>
            <a:r>
              <a:rPr kumimoji="1" lang="zh-CN" altLang="en-US" sz="2400">
                <a:latin typeface="微软雅黑" panose="020B0503020204020204" pitchFamily="34" charset="-122"/>
              </a:rPr>
              <a:t>晶格常数）</a:t>
            </a:r>
          </a:p>
        </p:txBody>
      </p:sp>
      <p:sp>
        <p:nvSpPr>
          <p:cNvPr id="287821" name="Text Box 77"/>
          <p:cNvSpPr txBox="1">
            <a:spLocks noChangeArrowheads="1"/>
          </p:cNvSpPr>
          <p:nvPr/>
        </p:nvSpPr>
        <p:spPr bwMode="auto">
          <a:xfrm>
            <a:off x="709613" y="4972050"/>
            <a:ext cx="48625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en-US" altLang="zh-CN" sz="24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kumimoji="1" lang="zh-CN" altLang="en-US" sz="240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同一晶面内各点间散射光的干涉</a:t>
            </a:r>
          </a:p>
        </p:txBody>
      </p:sp>
      <p:sp>
        <p:nvSpPr>
          <p:cNvPr id="287822" name="Text Box 78"/>
          <p:cNvSpPr txBox="1">
            <a:spLocks noChangeArrowheads="1"/>
          </p:cNvSpPr>
          <p:nvPr/>
        </p:nvSpPr>
        <p:spPr bwMode="auto">
          <a:xfrm>
            <a:off x="709613" y="4406900"/>
            <a:ext cx="64770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zh-CN" altLang="en-US" sz="240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每个原子都是散射子波的子波源</a:t>
            </a:r>
          </a:p>
        </p:txBody>
      </p:sp>
      <p:sp>
        <p:nvSpPr>
          <p:cNvPr id="287839" name="Rectangle 95"/>
          <p:cNvSpPr>
            <a:spLocks noChangeArrowheads="1"/>
          </p:cNvSpPr>
          <p:nvPr/>
        </p:nvSpPr>
        <p:spPr bwMode="auto">
          <a:xfrm>
            <a:off x="709613" y="6126163"/>
            <a:ext cx="86868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kumimoji="1"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同一晶面内各点间散射光零极相长干涉正好为</a:t>
            </a:r>
            <a:r>
              <a:rPr kumimoji="1"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镜面反射方向</a:t>
            </a:r>
          </a:p>
        </p:txBody>
      </p:sp>
      <p:sp>
        <p:nvSpPr>
          <p:cNvPr id="3" name="标题 2"/>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 </a:t>
            </a:r>
            <a:r>
              <a:rPr kumimoji="1" altLang="zh-CN" dirty="0" smtClean="0">
                <a:solidFill>
                  <a:srgbClr val="C00000"/>
                </a:solidFill>
              </a:rPr>
              <a:t>X</a:t>
            </a:r>
            <a:r>
              <a:rPr kumimoji="1" lang="zh-CN" dirty="0">
                <a:solidFill>
                  <a:srgbClr val="C00000"/>
                </a:solidFill>
              </a:rPr>
              <a:t>射线在晶体上的衍射</a:t>
            </a:r>
            <a:endParaRPr lang="zh-CN" dirty="0">
              <a:solidFill>
                <a:srgbClr val="C00000"/>
              </a:solidFill>
            </a:endParaRPr>
          </a:p>
        </p:txBody>
      </p:sp>
      <p:sp>
        <p:nvSpPr>
          <p:cNvPr id="5" name="矩形 4"/>
          <p:cNvSpPr/>
          <p:nvPr/>
        </p:nvSpPr>
        <p:spPr>
          <a:xfrm>
            <a:off x="2028825" y="1701800"/>
            <a:ext cx="420688" cy="461963"/>
          </a:xfrm>
          <a:prstGeom prst="rect">
            <a:avLst/>
          </a:prstGeom>
        </p:spPr>
        <p:txBody>
          <a:bodyPr wrap="none">
            <a:spAutoFit/>
          </a:bodyPr>
          <a:lstStyle/>
          <a:p>
            <a:pPr>
              <a:defRPr/>
            </a:pPr>
            <a:r>
              <a:rPr lang="en-US" altLang="zh-CN" sz="2400" dirty="0">
                <a:solidFill>
                  <a:srgbClr val="C00000"/>
                </a:solidFill>
                <a:effectLst>
                  <a:outerShdw blurRad="38100" dist="38100" dir="2700000" algn="tl">
                    <a:srgbClr val="000000">
                      <a:alpha val="43137"/>
                    </a:srgbClr>
                  </a:outerShdw>
                </a:effectLst>
                <a:latin typeface="Symbol" panose="05050102010706020507" pitchFamily="18" charset="2"/>
                <a:ea typeface="微软雅黑" panose="020B0503020204020204" pitchFamily="34" charset="-122"/>
              </a:rPr>
              <a:t>F</a:t>
            </a:r>
            <a:endParaRPr lang="zh-CN" alt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Balloons</Template>
  <TotalTime>5258</TotalTime>
  <Words>2234</Words>
  <Application>Microsoft Office PowerPoint</Application>
  <PresentationFormat>全屏显示(4:3)</PresentationFormat>
  <Paragraphs>435</Paragraphs>
  <Slides>54</Slides>
  <Notes>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54</vt:i4>
      </vt:variant>
    </vt:vector>
  </HeadingPairs>
  <TitlesOfParts>
    <vt:vector size="72" baseType="lpstr">
      <vt:lpstr>Yu Gothic</vt:lpstr>
      <vt:lpstr>华文彩云</vt:lpstr>
      <vt:lpstr>华文新魏</vt:lpstr>
      <vt:lpstr>楷体_GB2312</vt:lpstr>
      <vt:lpstr>宋体</vt:lpstr>
      <vt:lpstr>微软雅黑</vt:lpstr>
      <vt:lpstr>Arial</vt:lpstr>
      <vt:lpstr>Arial Black</vt:lpstr>
      <vt:lpstr>Symbol</vt:lpstr>
      <vt:lpstr>Times New Roman</vt:lpstr>
      <vt:lpstr>Verdana</vt:lpstr>
      <vt:lpstr>Wingdings</vt:lpstr>
      <vt:lpstr>Balloons</vt:lpstr>
      <vt:lpstr>Equation</vt:lpstr>
      <vt:lpstr>公式</vt:lpstr>
      <vt:lpstr>Photoshop.Image.9</vt:lpstr>
      <vt:lpstr>Flash Document</vt:lpstr>
      <vt:lpstr>Microsoft Equation 3.0</vt:lpstr>
      <vt:lpstr>第一章 晶体结构(crystalstructure)</vt:lpstr>
      <vt:lpstr>§1-1一些晶格的实例(samplesoflattice)</vt:lpstr>
      <vt:lpstr>△ 历史回顾</vt:lpstr>
      <vt:lpstr>△ 历史回顾</vt:lpstr>
      <vt:lpstr>PowerPoint 演示文稿</vt:lpstr>
      <vt:lpstr>PowerPoint 演示文稿</vt:lpstr>
      <vt:lpstr>X射线衍射初探——X 射线的产生</vt:lpstr>
      <vt:lpstr>X射线衍射初探——X 射线的产生</vt:lpstr>
      <vt:lpstr>X射线衍射初探—— X射线在晶体上的衍射</vt:lpstr>
      <vt:lpstr>X射线衍射初探——平行面间散射光的干涉</vt:lpstr>
      <vt:lpstr>X射线衍射初探——布喇格公式</vt:lpstr>
      <vt:lpstr>X射线衍射初探——X射线衍射谱</vt:lpstr>
      <vt:lpstr>PowerPoint 演示文稿</vt:lpstr>
      <vt:lpstr>X射线衍射初探——基本思想</vt:lpstr>
      <vt:lpstr>晶格(lattice)：</vt:lpstr>
      <vt:lpstr>几何模型：空间点阵</vt:lpstr>
      <vt:lpstr>一维与二维晶格</vt:lpstr>
      <vt:lpstr>Po的结构——简立方（SC）</vt:lpstr>
      <vt:lpstr>Li,Na,K,Rb,Cs,Fe等——体心立方BCC</vt:lpstr>
      <vt:lpstr>PowerPoint 演示文稿</vt:lpstr>
      <vt:lpstr>最紧密的堆积方式</vt:lpstr>
      <vt:lpstr>堆积密排面的方式</vt:lpstr>
      <vt:lpstr>最紧密堆积的类型</vt:lpstr>
      <vt:lpstr>六角密堆结构密堆积示意图</vt:lpstr>
      <vt:lpstr>六 角 密 排 结 构 密 堆 积 模 型</vt:lpstr>
      <vt:lpstr>Be,Mg,Zn,Cd等——六角密排结构(hcp)</vt:lpstr>
      <vt:lpstr>六角密排结构动态演示</vt:lpstr>
      <vt:lpstr>面 心 立 方 密 堆 积 结 构 示 意 图</vt:lpstr>
      <vt:lpstr>面心立方结构侧面示意图</vt:lpstr>
      <vt:lpstr>面 心 立 方 结 构 密 堆 积 模 型 </vt:lpstr>
      <vt:lpstr>Cu,Ag,Au,Al等——面心立方结构(fcc)</vt:lpstr>
      <vt:lpstr>水果排列方式</vt:lpstr>
      <vt:lpstr>六方与立方紧密堆积的方式比较</vt:lpstr>
      <vt:lpstr>PowerPoint 演示文稿</vt:lpstr>
      <vt:lpstr>在一些金属单质中原子的堆积方式</vt:lpstr>
      <vt:lpstr>如何描述这些晶格呢？有哪些指标或物理量吗？</vt:lpstr>
      <vt:lpstr>关于配位数</vt:lpstr>
      <vt:lpstr>简立方结构配位数</vt:lpstr>
      <vt:lpstr>体心立方结构配位数</vt:lpstr>
      <vt:lpstr>面心立方结构配位数</vt:lpstr>
      <vt:lpstr>六角密排结构的配位数</vt:lpstr>
      <vt:lpstr>致密度（空间占有率）的计算</vt:lpstr>
      <vt:lpstr>体心立方结构空间占有率</vt:lpstr>
      <vt:lpstr>面心立方结构空间占有率</vt:lpstr>
      <vt:lpstr>六角密排结构空间占有率</vt:lpstr>
      <vt:lpstr>金属晶体学常数</vt:lpstr>
      <vt:lpstr>其它常见晶格</vt:lpstr>
      <vt:lpstr>金刚石结构</vt:lpstr>
      <vt:lpstr>NaCl结构</vt:lpstr>
      <vt:lpstr>CsCl结构</vt:lpstr>
      <vt:lpstr>闪锌矿ZnS结构</vt:lpstr>
      <vt:lpstr>钙钛矿结构（ABO3）</vt:lpstr>
      <vt:lpstr>一 张 比 较 实 用 的 照 片</vt:lpstr>
      <vt:lpstr>    大学之道，在明明德，在亲民，在止于至善。 知止而后有定，定而后能静，静而后能安，安而后能虑，虑而后能得。 物有本末，事有终始，知所先后，则近道矣。   </vt:lpstr>
    </vt:vector>
  </TitlesOfParts>
  <Company>南京建筑工程学院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祝云峰</dc:creator>
  <cp:lastModifiedBy>lixh</cp:lastModifiedBy>
  <cp:revision>365</cp:revision>
  <dcterms:created xsi:type="dcterms:W3CDTF">2001-03-15T01:39:43Z</dcterms:created>
  <dcterms:modified xsi:type="dcterms:W3CDTF">2018-09-07T12:52:05Z</dcterms:modified>
</cp:coreProperties>
</file>